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1"/>
  </p:notesMasterIdLst>
  <p:handoutMasterIdLst>
    <p:handoutMasterId r:id="rId32"/>
  </p:handoutMasterIdLst>
  <p:sldIdLst>
    <p:sldId id="262" r:id="rId2"/>
    <p:sldId id="366" r:id="rId3"/>
    <p:sldId id="348" r:id="rId4"/>
    <p:sldId id="264" r:id="rId5"/>
    <p:sldId id="329" r:id="rId6"/>
    <p:sldId id="351" r:id="rId7"/>
    <p:sldId id="330" r:id="rId8"/>
    <p:sldId id="352" r:id="rId9"/>
    <p:sldId id="355" r:id="rId10"/>
    <p:sldId id="363" r:id="rId11"/>
    <p:sldId id="354" r:id="rId12"/>
    <p:sldId id="367" r:id="rId13"/>
    <p:sldId id="356" r:id="rId14"/>
    <p:sldId id="358" r:id="rId15"/>
    <p:sldId id="359" r:id="rId16"/>
    <p:sldId id="360" r:id="rId17"/>
    <p:sldId id="368" r:id="rId18"/>
    <p:sldId id="349" r:id="rId19"/>
    <p:sldId id="369" r:id="rId20"/>
    <p:sldId id="343" r:id="rId21"/>
    <p:sldId id="350" r:id="rId22"/>
    <p:sldId id="344" r:id="rId23"/>
    <p:sldId id="357" r:id="rId24"/>
    <p:sldId id="345" r:id="rId25"/>
    <p:sldId id="346" r:id="rId26"/>
    <p:sldId id="361" r:id="rId27"/>
    <p:sldId id="362" r:id="rId28"/>
    <p:sldId id="317" r:id="rId29"/>
    <p:sldId id="370" r:id="rId30"/>
  </p:sldIdLst>
  <p:sldSz cx="9144000" cy="6858000" type="screen4x3"/>
  <p:notesSz cx="7010400" cy="9236075"/>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FFFF"/>
    <a:srgbClr val="F9FD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p:cViewPr varScale="1">
        <p:scale>
          <a:sx n="74" d="100"/>
          <a:sy n="74" d="100"/>
        </p:scale>
        <p:origin x="116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37840" cy="46180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eaLnBrk="1" hangingPunct="1">
              <a:defRPr sz="1200">
                <a:latin typeface="Arial" charset="0"/>
              </a:defRPr>
            </a:lvl1pPr>
          </a:lstStyle>
          <a:p>
            <a:endParaRPr lang="en-US" dirty="0"/>
          </a:p>
        </p:txBody>
      </p:sp>
      <p:sp>
        <p:nvSpPr>
          <p:cNvPr id="49155" name="Rectangle 3"/>
          <p:cNvSpPr>
            <a:spLocks noGrp="1" noChangeArrowheads="1"/>
          </p:cNvSpPr>
          <p:nvPr>
            <p:ph type="dt" sz="quarter" idx="1"/>
          </p:nvPr>
        </p:nvSpPr>
        <p:spPr bwMode="auto">
          <a:xfrm>
            <a:off x="3970938" y="0"/>
            <a:ext cx="3037840" cy="46180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eaLnBrk="1" hangingPunct="1">
              <a:defRPr sz="1200">
                <a:latin typeface="Arial" charset="0"/>
              </a:defRPr>
            </a:lvl1pPr>
          </a:lstStyle>
          <a:p>
            <a:endParaRPr lang="en-US" dirty="0"/>
          </a:p>
        </p:txBody>
      </p:sp>
      <p:sp>
        <p:nvSpPr>
          <p:cNvPr id="49156" name="Rectangle 4"/>
          <p:cNvSpPr>
            <a:spLocks noGrp="1" noChangeArrowheads="1"/>
          </p:cNvSpPr>
          <p:nvPr>
            <p:ph type="ftr" sz="quarter" idx="2"/>
          </p:nvPr>
        </p:nvSpPr>
        <p:spPr bwMode="auto">
          <a:xfrm>
            <a:off x="0" y="8772668"/>
            <a:ext cx="3037840" cy="461804"/>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eaLnBrk="1" hangingPunct="1">
              <a:defRPr sz="1200">
                <a:latin typeface="Arial" charset="0"/>
              </a:defRPr>
            </a:lvl1pPr>
          </a:lstStyle>
          <a:p>
            <a:endParaRPr lang="en-US" dirty="0"/>
          </a:p>
        </p:txBody>
      </p:sp>
      <p:sp>
        <p:nvSpPr>
          <p:cNvPr id="49157" name="Rectangle 5"/>
          <p:cNvSpPr>
            <a:spLocks noGrp="1" noChangeArrowheads="1"/>
          </p:cNvSpPr>
          <p:nvPr>
            <p:ph type="sldNum" sz="quarter" idx="3"/>
          </p:nvPr>
        </p:nvSpPr>
        <p:spPr bwMode="auto">
          <a:xfrm>
            <a:off x="3970938" y="8772668"/>
            <a:ext cx="3037840" cy="461804"/>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eaLnBrk="1" hangingPunct="1">
              <a:defRPr sz="1200">
                <a:latin typeface="Arial" charset="0"/>
              </a:defRPr>
            </a:lvl1pPr>
          </a:lstStyle>
          <a:p>
            <a:fld id="{D6218FA9-6029-464E-81E9-66AB7BCD0D28}" type="slidenum">
              <a:rPr lang="en-US"/>
              <a:pPr/>
              <a:t>‹#›</a:t>
            </a:fld>
            <a:endParaRPr lang="en-US" dirty="0"/>
          </a:p>
        </p:txBody>
      </p:sp>
    </p:spTree>
    <p:extLst>
      <p:ext uri="{BB962C8B-B14F-4D97-AF65-F5344CB8AC3E}">
        <p14:creationId xmlns:p14="http://schemas.microsoft.com/office/powerpoint/2010/main" val="4168356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180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eaLnBrk="1" hangingPunct="1">
              <a:defRPr sz="1200">
                <a:latin typeface="Arial" charset="0"/>
              </a:defRPr>
            </a:lvl1pPr>
          </a:lstStyle>
          <a:p>
            <a:endParaRPr lang="en-US" dirty="0"/>
          </a:p>
        </p:txBody>
      </p:sp>
      <p:sp>
        <p:nvSpPr>
          <p:cNvPr id="5123" name="Rectangle 3"/>
          <p:cNvSpPr>
            <a:spLocks noGrp="1" noChangeArrowheads="1"/>
          </p:cNvSpPr>
          <p:nvPr>
            <p:ph type="dt" idx="1"/>
          </p:nvPr>
        </p:nvSpPr>
        <p:spPr bwMode="auto">
          <a:xfrm>
            <a:off x="3970938" y="0"/>
            <a:ext cx="3037840" cy="46180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eaLnBrk="1" hangingPunct="1">
              <a:defRPr sz="1200">
                <a:latin typeface="Arial" charset="0"/>
              </a:defRPr>
            </a:lvl1pPr>
          </a:lstStyle>
          <a:p>
            <a:endParaRPr lang="en-US" dirty="0"/>
          </a:p>
        </p:txBody>
      </p:sp>
      <p:sp>
        <p:nvSpPr>
          <p:cNvPr id="5124"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701040" y="4387136"/>
            <a:ext cx="5608320" cy="415623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772668"/>
            <a:ext cx="3037840" cy="461804"/>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eaLnBrk="1" hangingPunct="1">
              <a:defRPr sz="1200">
                <a:latin typeface="Arial" charset="0"/>
              </a:defRPr>
            </a:lvl1pPr>
          </a:lstStyle>
          <a:p>
            <a:endParaRPr lang="en-US" dirty="0"/>
          </a:p>
        </p:txBody>
      </p:sp>
      <p:sp>
        <p:nvSpPr>
          <p:cNvPr id="5127" name="Rectangle 7"/>
          <p:cNvSpPr>
            <a:spLocks noGrp="1" noChangeArrowheads="1"/>
          </p:cNvSpPr>
          <p:nvPr>
            <p:ph type="sldNum" sz="quarter" idx="5"/>
          </p:nvPr>
        </p:nvSpPr>
        <p:spPr bwMode="auto">
          <a:xfrm>
            <a:off x="3970938" y="8772668"/>
            <a:ext cx="3037840" cy="461804"/>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eaLnBrk="1" hangingPunct="1">
              <a:defRPr sz="1200">
                <a:latin typeface="Arial" charset="0"/>
              </a:defRPr>
            </a:lvl1pPr>
          </a:lstStyle>
          <a:p>
            <a:fld id="{725C8B6D-C5D0-4262-950F-D71D9B137B87}" type="slidenum">
              <a:rPr lang="en-US"/>
              <a:pPr/>
              <a:t>‹#›</a:t>
            </a:fld>
            <a:endParaRPr lang="en-US" dirty="0"/>
          </a:p>
        </p:txBody>
      </p:sp>
    </p:spTree>
    <p:extLst>
      <p:ext uri="{BB962C8B-B14F-4D97-AF65-F5344CB8AC3E}">
        <p14:creationId xmlns:p14="http://schemas.microsoft.com/office/powerpoint/2010/main" val="21333861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18CB56-F8D0-4159-9BF6-F699BD247C27}" type="slidenum">
              <a:rPr lang="en-US"/>
              <a:pPr/>
              <a:t>1</a:t>
            </a:fld>
            <a:endParaRPr lang="en-US" dirty="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675428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7626A4-8AA1-462C-AA28-44B2056D70CF}" type="slidenum">
              <a:rPr lang="en-US"/>
              <a:pPr/>
              <a:t>4</a:t>
            </a:fld>
            <a:endParaRPr lang="en-US" dirty="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562025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25C8B6D-C5D0-4262-950F-D71D9B137B87}" type="slidenum">
              <a:rPr lang="en-US" smtClean="0"/>
              <a:pPr/>
              <a:t>5</a:t>
            </a:fld>
            <a:endParaRPr lang="en-US" dirty="0"/>
          </a:p>
        </p:txBody>
      </p:sp>
    </p:spTree>
    <p:extLst>
      <p:ext uri="{BB962C8B-B14F-4D97-AF65-F5344CB8AC3E}">
        <p14:creationId xmlns:p14="http://schemas.microsoft.com/office/powerpoint/2010/main" val="194531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25C8B6D-C5D0-4262-950F-D71D9B137B87}" type="slidenum">
              <a:rPr lang="en-US" smtClean="0"/>
              <a:pPr/>
              <a:t>7</a:t>
            </a:fld>
            <a:endParaRPr lang="en-US" dirty="0"/>
          </a:p>
        </p:txBody>
      </p:sp>
    </p:spTree>
    <p:extLst>
      <p:ext uri="{BB962C8B-B14F-4D97-AF65-F5344CB8AC3E}">
        <p14:creationId xmlns:p14="http://schemas.microsoft.com/office/powerpoint/2010/main" val="961751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25C8B6D-C5D0-4262-950F-D71D9B137B87}" type="slidenum">
              <a:rPr lang="en-US" smtClean="0"/>
              <a:pPr/>
              <a:t>28</a:t>
            </a:fld>
            <a:endParaRPr lang="en-US" dirty="0"/>
          </a:p>
        </p:txBody>
      </p:sp>
    </p:spTree>
    <p:extLst>
      <p:ext uri="{BB962C8B-B14F-4D97-AF65-F5344CB8AC3E}">
        <p14:creationId xmlns:p14="http://schemas.microsoft.com/office/powerpoint/2010/main" val="3041344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4034" name="Group 2"/>
          <p:cNvGrpSpPr>
            <a:grpSpLocks/>
          </p:cNvGrpSpPr>
          <p:nvPr/>
        </p:nvGrpSpPr>
        <p:grpSpPr bwMode="auto">
          <a:xfrm>
            <a:off x="0" y="0"/>
            <a:ext cx="9140825" cy="6850063"/>
            <a:chOff x="0" y="0"/>
            <a:chExt cx="5758" cy="4315"/>
          </a:xfrm>
        </p:grpSpPr>
        <p:grpSp>
          <p:nvGrpSpPr>
            <p:cNvPr id="44035" name="Group 3"/>
            <p:cNvGrpSpPr>
              <a:grpSpLocks/>
            </p:cNvGrpSpPr>
            <p:nvPr userDrawn="1"/>
          </p:nvGrpSpPr>
          <p:grpSpPr bwMode="auto">
            <a:xfrm>
              <a:off x="1728" y="2230"/>
              <a:ext cx="4027" cy="2085"/>
              <a:chOff x="1728" y="2230"/>
              <a:chExt cx="4027" cy="2085"/>
            </a:xfrm>
          </p:grpSpPr>
          <p:sp>
            <p:nvSpPr>
              <p:cNvPr id="44036"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dirty="0"/>
              </a:p>
            </p:txBody>
          </p:sp>
          <p:sp>
            <p:nvSpPr>
              <p:cNvPr id="44037"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dirty="0"/>
              </a:p>
            </p:txBody>
          </p:sp>
          <p:sp>
            <p:nvSpPr>
              <p:cNvPr id="44038"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dirty="0"/>
              </a:p>
            </p:txBody>
          </p:sp>
          <p:sp>
            <p:nvSpPr>
              <p:cNvPr id="44039"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dirty="0"/>
              </a:p>
            </p:txBody>
          </p:sp>
          <p:sp>
            <p:nvSpPr>
              <p:cNvPr id="44040"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dirty="0"/>
              </a:p>
            </p:txBody>
          </p:sp>
        </p:grpSp>
        <p:sp>
          <p:nvSpPr>
            <p:cNvPr id="44041"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dirty="0"/>
            </a:p>
          </p:txBody>
        </p:sp>
        <p:sp>
          <p:nvSpPr>
            <p:cNvPr id="44042"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dirty="0"/>
            </a:p>
          </p:txBody>
        </p:sp>
      </p:grpSp>
      <p:sp>
        <p:nvSpPr>
          <p:cNvPr id="44043"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4404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4045" name="Rectangle 13"/>
          <p:cNvSpPr>
            <a:spLocks noGrp="1" noChangeArrowheads="1"/>
          </p:cNvSpPr>
          <p:nvPr>
            <p:ph type="dt" sz="quarter" idx="2"/>
          </p:nvPr>
        </p:nvSpPr>
        <p:spPr>
          <a:xfrm>
            <a:off x="457200" y="6248400"/>
            <a:ext cx="2133600" cy="476250"/>
          </a:xfrm>
        </p:spPr>
        <p:txBody>
          <a:bodyPr/>
          <a:lstStyle>
            <a:lvl1pPr>
              <a:defRPr/>
            </a:lvl1pPr>
          </a:lstStyle>
          <a:p>
            <a:endParaRPr lang="en-US" dirty="0"/>
          </a:p>
        </p:txBody>
      </p:sp>
      <p:sp>
        <p:nvSpPr>
          <p:cNvPr id="44046" name="Rectangle 14"/>
          <p:cNvSpPr>
            <a:spLocks noGrp="1" noChangeArrowheads="1"/>
          </p:cNvSpPr>
          <p:nvPr>
            <p:ph type="ftr" sz="quarter" idx="3"/>
          </p:nvPr>
        </p:nvSpPr>
        <p:spPr>
          <a:xfrm>
            <a:off x="3124200" y="6251575"/>
            <a:ext cx="2895600" cy="476250"/>
          </a:xfrm>
        </p:spPr>
        <p:txBody>
          <a:bodyPr/>
          <a:lstStyle>
            <a:lvl1pPr>
              <a:defRPr/>
            </a:lvl1pPr>
          </a:lstStyle>
          <a:p>
            <a:endParaRPr lang="en-US" dirty="0"/>
          </a:p>
        </p:txBody>
      </p:sp>
      <p:sp>
        <p:nvSpPr>
          <p:cNvPr id="44047" name="Rectangle 15"/>
          <p:cNvSpPr>
            <a:spLocks noGrp="1" noChangeArrowheads="1"/>
          </p:cNvSpPr>
          <p:nvPr>
            <p:ph type="sldNum" sz="quarter" idx="4"/>
          </p:nvPr>
        </p:nvSpPr>
        <p:spPr>
          <a:xfrm>
            <a:off x="6553200" y="6254750"/>
            <a:ext cx="2133600" cy="476250"/>
          </a:xfrm>
        </p:spPr>
        <p:txBody>
          <a:bodyPr/>
          <a:lstStyle>
            <a:lvl1pPr>
              <a:defRPr/>
            </a:lvl1pPr>
          </a:lstStyle>
          <a:p>
            <a:fld id="{C7A8FDC0-88F8-4E6F-BF51-4F11FDF4EEA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C91853BE-178F-4266-828E-ABC68932899D}" type="slidenum">
              <a:rPr lang="en-US"/>
              <a:pPr/>
              <a:t>‹#›</a:t>
            </a:fld>
            <a:endParaRPr lang="en-US" dirty="0"/>
          </a:p>
        </p:txBody>
      </p:sp>
      <p:sp>
        <p:nvSpPr>
          <p:cNvPr id="6" name="Footer Placeholder 5"/>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C1C9F31A-DB88-469F-9447-8C0BEE30C271}" type="slidenum">
              <a:rPr lang="en-US"/>
              <a:pPr/>
              <a:t>‹#›</a:t>
            </a:fld>
            <a:endParaRPr lang="en-US" dirty="0"/>
          </a:p>
        </p:txBody>
      </p:sp>
      <p:sp>
        <p:nvSpPr>
          <p:cNvPr id="6" name="Footer Placeholder 5"/>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BE6F693C-DFAE-4CA8-BDE9-21C90EF4C40E}" type="slidenum">
              <a:rPr lang="en-US"/>
              <a:pPr/>
              <a:t>‹#›</a:t>
            </a:fld>
            <a:endParaRPr lang="en-US" dirty="0"/>
          </a:p>
        </p:txBody>
      </p:sp>
      <p:sp>
        <p:nvSpPr>
          <p:cNvPr id="6" name="Footer Placeholder 5"/>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726ED0DF-1C01-4C4A-9B83-F7B893111CB1}" type="slidenum">
              <a:rPr lang="en-US"/>
              <a:pPr/>
              <a:t>‹#›</a:t>
            </a:fld>
            <a:endParaRPr lang="en-US" dirty="0"/>
          </a:p>
        </p:txBody>
      </p:sp>
      <p:sp>
        <p:nvSpPr>
          <p:cNvPr id="6" name="Footer Placeholder 5"/>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D6577F7F-F56F-44E5-B12C-DC61873D98B9}" type="slidenum">
              <a:rPr lang="en-US"/>
              <a:pPr/>
              <a:t>‹#›</a:t>
            </a:fld>
            <a:endParaRPr lang="en-US" dirty="0"/>
          </a:p>
        </p:txBody>
      </p:sp>
      <p:sp>
        <p:nvSpPr>
          <p:cNvPr id="7" name="Footer Placeholder 6"/>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Slide Number Placeholder 7"/>
          <p:cNvSpPr>
            <a:spLocks noGrp="1"/>
          </p:cNvSpPr>
          <p:nvPr>
            <p:ph type="sldNum" sz="quarter" idx="11"/>
          </p:nvPr>
        </p:nvSpPr>
        <p:spPr/>
        <p:txBody>
          <a:bodyPr/>
          <a:lstStyle>
            <a:lvl1pPr>
              <a:defRPr/>
            </a:lvl1pPr>
          </a:lstStyle>
          <a:p>
            <a:fld id="{47F745B9-1AF4-4938-8C5D-FB5162CC75E4}" type="slidenum">
              <a:rPr lang="en-US"/>
              <a:pPr/>
              <a:t>‹#›</a:t>
            </a:fld>
            <a:endParaRPr lang="en-US" dirty="0"/>
          </a:p>
        </p:txBody>
      </p:sp>
      <p:sp>
        <p:nvSpPr>
          <p:cNvPr id="9" name="Footer Placeholder 8"/>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Slide Number Placeholder 3"/>
          <p:cNvSpPr>
            <a:spLocks noGrp="1"/>
          </p:cNvSpPr>
          <p:nvPr>
            <p:ph type="sldNum" sz="quarter" idx="11"/>
          </p:nvPr>
        </p:nvSpPr>
        <p:spPr/>
        <p:txBody>
          <a:bodyPr/>
          <a:lstStyle>
            <a:lvl1pPr>
              <a:defRPr/>
            </a:lvl1pPr>
          </a:lstStyle>
          <a:p>
            <a:fld id="{7C745B93-D2F2-4463-9464-6599A1EE0820}" type="slidenum">
              <a:rPr lang="en-US"/>
              <a:pPr/>
              <a:t>‹#›</a:t>
            </a:fld>
            <a:endParaRPr lang="en-US" dirty="0"/>
          </a:p>
        </p:txBody>
      </p:sp>
      <p:sp>
        <p:nvSpPr>
          <p:cNvPr id="5" name="Footer Placeholder 4"/>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Slide Number Placeholder 2"/>
          <p:cNvSpPr>
            <a:spLocks noGrp="1"/>
          </p:cNvSpPr>
          <p:nvPr>
            <p:ph type="sldNum" sz="quarter" idx="11"/>
          </p:nvPr>
        </p:nvSpPr>
        <p:spPr/>
        <p:txBody>
          <a:bodyPr/>
          <a:lstStyle>
            <a:lvl1pPr>
              <a:defRPr/>
            </a:lvl1pPr>
          </a:lstStyle>
          <a:p>
            <a:fld id="{72C946A4-C0B8-48AE-BA90-BE43561AF185}" type="slidenum">
              <a:rPr lang="en-US"/>
              <a:pPr/>
              <a:t>‹#›</a:t>
            </a:fld>
            <a:endParaRPr lang="en-US" dirty="0"/>
          </a:p>
        </p:txBody>
      </p:sp>
      <p:sp>
        <p:nvSpPr>
          <p:cNvPr id="4" name="Footer Placeholder 3"/>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6443F976-0024-4E23-ACB6-B51649D95FE9}" type="slidenum">
              <a:rPr lang="en-US"/>
              <a:pPr/>
              <a:t>‹#›</a:t>
            </a:fld>
            <a:endParaRPr lang="en-US" dirty="0"/>
          </a:p>
        </p:txBody>
      </p:sp>
      <p:sp>
        <p:nvSpPr>
          <p:cNvPr id="7" name="Footer Placeholder 6"/>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BE85A486-6D0A-43A1-91CF-7AE74DD50603}" type="slidenum">
              <a:rPr lang="en-US"/>
              <a:pPr/>
              <a:t>‹#›</a:t>
            </a:fld>
            <a:endParaRPr lang="en-US" dirty="0"/>
          </a:p>
        </p:txBody>
      </p:sp>
      <p:sp>
        <p:nvSpPr>
          <p:cNvPr id="7" name="Footer Placeholder 6"/>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dirty="0"/>
          </a:p>
        </p:txBody>
      </p:sp>
      <p:sp>
        <p:nvSpPr>
          <p:cNvPr id="43011"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CD6EF6A2-4FB9-45D9-AD83-CEC438C961A4}" type="slidenum">
              <a:rPr lang="en-US"/>
              <a:pPr/>
              <a:t>‹#›</a:t>
            </a:fld>
            <a:endParaRPr lang="en-US" dirty="0"/>
          </a:p>
        </p:txBody>
      </p:sp>
      <p:grpSp>
        <p:nvGrpSpPr>
          <p:cNvPr id="43012" name="Group 4"/>
          <p:cNvGrpSpPr>
            <a:grpSpLocks/>
          </p:cNvGrpSpPr>
          <p:nvPr/>
        </p:nvGrpSpPr>
        <p:grpSpPr bwMode="auto">
          <a:xfrm>
            <a:off x="0" y="0"/>
            <a:ext cx="9140825" cy="6850063"/>
            <a:chOff x="0" y="0"/>
            <a:chExt cx="5758" cy="4315"/>
          </a:xfrm>
        </p:grpSpPr>
        <p:grpSp>
          <p:nvGrpSpPr>
            <p:cNvPr id="43013" name="Group 5"/>
            <p:cNvGrpSpPr>
              <a:grpSpLocks/>
            </p:cNvGrpSpPr>
            <p:nvPr userDrawn="1"/>
          </p:nvGrpSpPr>
          <p:grpSpPr bwMode="auto">
            <a:xfrm>
              <a:off x="1728" y="2230"/>
              <a:ext cx="4027" cy="2085"/>
              <a:chOff x="1728" y="2230"/>
              <a:chExt cx="4027" cy="2085"/>
            </a:xfrm>
          </p:grpSpPr>
          <p:sp>
            <p:nvSpPr>
              <p:cNvPr id="43014"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dirty="0"/>
              </a:p>
            </p:txBody>
          </p:sp>
          <p:sp>
            <p:nvSpPr>
              <p:cNvPr id="43015"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dirty="0"/>
              </a:p>
            </p:txBody>
          </p:sp>
          <p:sp>
            <p:nvSpPr>
              <p:cNvPr id="43016"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dirty="0"/>
              </a:p>
            </p:txBody>
          </p:sp>
          <p:sp>
            <p:nvSpPr>
              <p:cNvPr id="43017"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dirty="0"/>
              </a:p>
            </p:txBody>
          </p:sp>
          <p:sp>
            <p:nvSpPr>
              <p:cNvPr id="43018"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dirty="0"/>
              </a:p>
            </p:txBody>
          </p:sp>
        </p:grpSp>
        <p:sp>
          <p:nvSpPr>
            <p:cNvPr id="43019"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dirty="0"/>
            </a:p>
          </p:txBody>
        </p:sp>
        <p:sp>
          <p:nvSpPr>
            <p:cNvPr id="43020"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dirty="0"/>
            </a:p>
          </p:txBody>
        </p:sp>
      </p:grpSp>
      <p:sp>
        <p:nvSpPr>
          <p:cNvPr id="43021"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3022"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endParaRPr lang="en-US" dirty="0"/>
          </a:p>
        </p:txBody>
      </p:sp>
      <p:sp>
        <p:nvSpPr>
          <p:cNvPr id="43023"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r>
              <a:rPr lang="en-US" sz="4000" dirty="0"/>
              <a:t/>
            </a:r>
            <a:br>
              <a:rPr lang="en-US" sz="4000" dirty="0"/>
            </a:br>
            <a:r>
              <a:rPr lang="en-US" sz="4000" dirty="0" smtClean="0"/>
              <a:t>CTC,</a:t>
            </a:r>
            <a:r>
              <a:rPr lang="en-US" sz="3600" dirty="0" smtClean="0"/>
              <a:t> </a:t>
            </a:r>
            <a:r>
              <a:rPr lang="en-US" sz="3600" dirty="0"/>
              <a:t>Inc.</a:t>
            </a:r>
            <a:br>
              <a:rPr lang="en-US" sz="3600" dirty="0"/>
            </a:br>
            <a:endParaRPr lang="en-US" sz="3600" dirty="0"/>
          </a:p>
        </p:txBody>
      </p:sp>
      <p:sp>
        <p:nvSpPr>
          <p:cNvPr id="15363" name="Rectangle 3"/>
          <p:cNvSpPr>
            <a:spLocks noGrp="1" noChangeArrowheads="1"/>
          </p:cNvSpPr>
          <p:nvPr>
            <p:ph type="body" idx="4294967295"/>
          </p:nvPr>
        </p:nvSpPr>
        <p:spPr>
          <a:xfrm>
            <a:off x="0" y="1600200"/>
            <a:ext cx="8229600" cy="4525963"/>
          </a:xfrm>
        </p:spPr>
        <p:txBody>
          <a:bodyPr/>
          <a:lstStyle/>
          <a:p>
            <a:pPr>
              <a:lnSpc>
                <a:spcPct val="90000"/>
              </a:lnSpc>
            </a:pPr>
            <a:endParaRPr lang="en-US" dirty="0"/>
          </a:p>
          <a:p>
            <a:pPr algn="ctr">
              <a:buNone/>
            </a:pPr>
            <a:r>
              <a:rPr lang="en-US" b="1" i="1" dirty="0" smtClean="0">
                <a:effectLst>
                  <a:outerShdw blurRad="50800" dist="38100" algn="tr" rotWithShape="0">
                    <a:prstClr val="black">
                      <a:alpha val="40000"/>
                    </a:prstClr>
                  </a:outerShdw>
                </a:effectLst>
              </a:rPr>
              <a:t>Feasibility Study for </a:t>
            </a:r>
            <a:endParaRPr lang="en-US" b="1" i="1" dirty="0" smtClean="0"/>
          </a:p>
          <a:p>
            <a:pPr algn="ctr">
              <a:buNone/>
            </a:pPr>
            <a:r>
              <a:rPr lang="en-US" b="1" i="1" dirty="0" smtClean="0">
                <a:effectLst>
                  <a:outerShdw blurRad="50800" dist="38100" algn="tr" rotWithShape="0">
                    <a:prstClr val="black">
                      <a:alpha val="40000"/>
                    </a:prstClr>
                  </a:outerShdw>
                </a:effectLst>
              </a:rPr>
              <a:t>Developing Regional E911 Communications Services</a:t>
            </a:r>
          </a:p>
          <a:p>
            <a:pPr algn="ctr">
              <a:buNone/>
            </a:pPr>
            <a:r>
              <a:rPr lang="en-US" b="1" i="1" dirty="0" smtClean="0">
                <a:effectLst>
                  <a:outerShdw blurRad="50800" dist="38100" algn="tr" rotWithShape="0">
                    <a:prstClr val="black">
                      <a:alpha val="40000"/>
                    </a:prstClr>
                  </a:outerShdw>
                </a:effectLst>
              </a:rPr>
              <a:t>For Charlton, Oxford, Southbridge, Spencer and Sturbridge </a:t>
            </a:r>
          </a:p>
          <a:p>
            <a:pPr algn="ctr">
              <a:buNone/>
            </a:pPr>
            <a:r>
              <a:rPr lang="en-US" b="1" i="1" dirty="0" smtClean="0">
                <a:effectLst>
                  <a:outerShdw blurRad="50800" dist="38100" algn="tr" rotWithShape="0">
                    <a:prstClr val="black">
                      <a:alpha val="40000"/>
                    </a:prstClr>
                  </a:outerShdw>
                </a:effectLst>
              </a:rPr>
              <a:t>Final Report Briefing</a:t>
            </a:r>
            <a:endParaRPr lang="en-US" b="1" i="1" dirty="0" smtClean="0"/>
          </a:p>
          <a:p>
            <a:pPr>
              <a:lnSpc>
                <a:spcPct val="90000"/>
              </a:lnSpc>
              <a:buFont typeface="Wingdings" pitchFamily="2" charset="2"/>
              <a:buNone/>
            </a:pPr>
            <a:endParaRPr lang="en-US" dirty="0"/>
          </a:p>
          <a:p>
            <a:pPr algn="ctr">
              <a:lnSpc>
                <a:spcPct val="90000"/>
              </a:lnSpc>
              <a:buFont typeface="Wingdings" pitchFamily="2" charset="2"/>
              <a:buNone/>
            </a:pPr>
            <a:r>
              <a:rPr lang="en-US" dirty="0"/>
              <a:t>		</a:t>
            </a:r>
            <a:r>
              <a:rPr lang="en-US" dirty="0" smtClean="0"/>
              <a:t>April 5, 2017</a:t>
            </a:r>
            <a:endParaRPr lang="en-US" dirty="0"/>
          </a:p>
          <a:p>
            <a:pPr>
              <a:lnSpc>
                <a:spcPct val="90000"/>
              </a:lnSpc>
              <a:buFont typeface="Wingdings" pitchFamily="2" charset="2"/>
              <a:buNone/>
            </a:pPr>
            <a:endParaRPr lang="en-US" dirty="0"/>
          </a:p>
          <a:p>
            <a:pPr>
              <a:lnSpc>
                <a:spcPct val="90000"/>
              </a:lnSpc>
              <a:buFont typeface="Wingdings" pitchFamily="2" charset="2"/>
              <a:buNone/>
            </a:pPr>
            <a:endParaRPr lang="en-US" dirty="0"/>
          </a:p>
          <a:p>
            <a:pPr algn="ctr">
              <a:lnSpc>
                <a:spcPct val="90000"/>
              </a:lnSpc>
              <a:buFont typeface="Wingdings" pitchFamily="2" charset="2"/>
              <a:buNone/>
            </a:pP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Interview Results</a:t>
            </a:r>
            <a:br>
              <a:rPr lang="en-US" sz="4000" dirty="0"/>
            </a:br>
            <a:r>
              <a:rPr lang="en-US" sz="4000" dirty="0"/>
              <a:t>Important to Successful Integration</a:t>
            </a:r>
          </a:p>
        </p:txBody>
      </p:sp>
      <p:sp>
        <p:nvSpPr>
          <p:cNvPr id="3" name="Content Placeholder 2"/>
          <p:cNvSpPr>
            <a:spLocks noGrp="1"/>
          </p:cNvSpPr>
          <p:nvPr>
            <p:ph idx="1"/>
          </p:nvPr>
        </p:nvSpPr>
        <p:spPr/>
        <p:txBody>
          <a:bodyPr/>
          <a:lstStyle/>
          <a:p>
            <a:pPr lvl="2"/>
            <a:r>
              <a:rPr lang="en-US" b="1" dirty="0">
                <a:effectLst>
                  <a:outerShdw blurRad="38100" dist="38100" dir="2700000" algn="tl">
                    <a:srgbClr val="000000">
                      <a:alpha val="43137"/>
                    </a:srgbClr>
                  </a:outerShdw>
                </a:effectLst>
              </a:rPr>
              <a:t>Ensure a transition process occurs for the work done by dispatchers for officers</a:t>
            </a:r>
          </a:p>
          <a:p>
            <a:pPr lvl="2"/>
            <a:r>
              <a:rPr lang="en-US" b="1" dirty="0">
                <a:effectLst>
                  <a:outerShdw blurRad="38100" dist="38100" dir="2700000" algn="tl">
                    <a:srgbClr val="000000">
                      <a:alpha val="43137"/>
                    </a:srgbClr>
                  </a:outerShdw>
                </a:effectLst>
              </a:rPr>
              <a:t>Technology integration </a:t>
            </a:r>
          </a:p>
          <a:p>
            <a:pPr lvl="2"/>
            <a:r>
              <a:rPr lang="en-US" b="1" dirty="0">
                <a:effectLst>
                  <a:outerShdw blurRad="38100" dist="38100" dir="2700000" algn="tl">
                    <a:srgbClr val="000000">
                      <a:alpha val="43137"/>
                    </a:srgbClr>
                  </a:outerShdw>
                </a:effectLst>
              </a:rPr>
              <a:t>Plan for a robust center to accommodate major events and call surge</a:t>
            </a:r>
          </a:p>
          <a:p>
            <a:pPr lvl="2"/>
            <a:r>
              <a:rPr lang="en-US" b="1" dirty="0">
                <a:effectLst>
                  <a:outerShdw blurRad="38100" dist="38100" dir="2700000" algn="tl">
                    <a:srgbClr val="000000">
                      <a:alpha val="43137"/>
                    </a:srgbClr>
                  </a:outerShdw>
                </a:effectLst>
              </a:rPr>
              <a:t>Locate Fire District 7 radio at CRECC</a:t>
            </a:r>
          </a:p>
          <a:p>
            <a:pPr lvl="2"/>
            <a:r>
              <a:rPr lang="en-US" b="1" dirty="0">
                <a:effectLst>
                  <a:outerShdw blurRad="38100" dist="38100" dir="2700000" algn="tl">
                    <a:srgbClr val="000000">
                      <a:alpha val="43137"/>
                    </a:srgbClr>
                  </a:outerShdw>
                </a:effectLst>
              </a:rPr>
              <a:t>Plan for outreach to employees and the public/Demystify regional centers</a:t>
            </a:r>
          </a:p>
          <a:p>
            <a:pPr marL="0" indent="0">
              <a:buNone/>
            </a:pPr>
            <a:endParaRPr lang="en-US" dirty="0"/>
          </a:p>
        </p:txBody>
      </p:sp>
    </p:spTree>
    <p:extLst>
      <p:ext uri="{BB962C8B-B14F-4D97-AF65-F5344CB8AC3E}">
        <p14:creationId xmlns:p14="http://schemas.microsoft.com/office/powerpoint/2010/main" val="2505607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idx="1"/>
          </p:nvPr>
        </p:nvSpPr>
        <p:spPr>
          <a:xfrm>
            <a:off x="489397" y="1470115"/>
            <a:ext cx="8229600" cy="4525963"/>
          </a:xfrm>
        </p:spPr>
        <p:txBody>
          <a:bodyPr/>
          <a:lstStyle/>
          <a:p>
            <a:pPr lvl="2"/>
            <a:r>
              <a:rPr lang="en-US" sz="2000" b="1" dirty="0">
                <a:effectLst>
                  <a:outerShdw blurRad="38100" dist="38100" dir="2700000" algn="tl">
                    <a:srgbClr val="000000">
                      <a:alpha val="43137"/>
                    </a:srgbClr>
                  </a:outerShdw>
                </a:effectLst>
              </a:rPr>
              <a:t>Current Public Safety Answering Points (PSAPs) are primarily staffed by one dispatcher</a:t>
            </a:r>
          </a:p>
          <a:p>
            <a:pPr lvl="2"/>
            <a:r>
              <a:rPr lang="en-US" sz="2000" b="1" dirty="0">
                <a:effectLst>
                  <a:outerShdw blurRad="38100" dist="38100" dir="2700000" algn="tl">
                    <a:srgbClr val="000000">
                      <a:alpha val="43137"/>
                    </a:srgbClr>
                  </a:outerShdw>
                </a:effectLst>
              </a:rPr>
              <a:t>Most dispatch center equipment and radio systems are outdated and will </a:t>
            </a:r>
            <a:r>
              <a:rPr lang="en-US" sz="2000" b="1" dirty="0" smtClean="0">
                <a:effectLst>
                  <a:outerShdw blurRad="38100" dist="38100" dir="2700000" algn="tl">
                    <a:srgbClr val="000000">
                      <a:alpha val="43137"/>
                    </a:srgbClr>
                  </a:outerShdw>
                </a:effectLst>
              </a:rPr>
              <a:t>need to be </a:t>
            </a:r>
            <a:r>
              <a:rPr lang="en-US" sz="2000" b="1" dirty="0">
                <a:effectLst>
                  <a:outerShdw blurRad="38100" dist="38100" dir="2700000" algn="tl">
                    <a:srgbClr val="000000">
                      <a:alpha val="43137"/>
                    </a:srgbClr>
                  </a:outerShdw>
                </a:effectLst>
              </a:rPr>
              <a:t>need of replacement within five years</a:t>
            </a:r>
          </a:p>
          <a:p>
            <a:pPr lvl="2"/>
            <a:r>
              <a:rPr lang="en-US" sz="2000" b="1" dirty="0">
                <a:effectLst>
                  <a:outerShdw blurRad="38100" dist="38100" dir="2700000" algn="tl">
                    <a:srgbClr val="000000">
                      <a:alpha val="43137"/>
                    </a:srgbClr>
                  </a:outerShdw>
                </a:effectLst>
              </a:rPr>
              <a:t>All five communities have effective leadership</a:t>
            </a:r>
          </a:p>
          <a:p>
            <a:pPr lvl="2"/>
            <a:r>
              <a:rPr lang="en-US" sz="2000" b="1" dirty="0">
                <a:effectLst>
                  <a:outerShdw blurRad="38100" dist="38100" dir="2700000" algn="tl">
                    <a:srgbClr val="000000">
                      <a:alpha val="43137"/>
                    </a:srgbClr>
                  </a:outerShdw>
                </a:effectLst>
              </a:rPr>
              <a:t>All five communities are very much alike in terms of geography and make up</a:t>
            </a:r>
          </a:p>
          <a:p>
            <a:pPr lvl="2"/>
            <a:r>
              <a:rPr lang="en-US" sz="2000" b="1" dirty="0">
                <a:effectLst>
                  <a:outerShdw blurRad="38100" dist="38100" dir="2700000" algn="tl">
                    <a:srgbClr val="000000">
                      <a:alpha val="43137"/>
                    </a:srgbClr>
                  </a:outerShdw>
                </a:effectLst>
              </a:rPr>
              <a:t>All five communities have been able to establish a common vision for a RECC that will meet their needs</a:t>
            </a:r>
          </a:p>
          <a:p>
            <a:pPr lvl="2"/>
            <a:r>
              <a:rPr lang="en-US" sz="2000" b="1" dirty="0">
                <a:effectLst>
                  <a:outerShdw blurRad="38100" dist="38100" dir="2700000" algn="tl">
                    <a:srgbClr val="000000">
                      <a:alpha val="43137"/>
                    </a:srgbClr>
                  </a:outerShdw>
                </a:effectLst>
              </a:rPr>
              <a:t>A location was identified at the Woodard School to meet their current and future needs for a </a:t>
            </a:r>
            <a:r>
              <a:rPr lang="en-US" sz="2000" b="1" dirty="0" smtClean="0">
                <a:effectLst>
                  <a:outerShdw blurRad="38100" dist="38100" dir="2700000" algn="tl">
                    <a:srgbClr val="000000">
                      <a:alpha val="43137"/>
                    </a:srgbClr>
                  </a:outerShdw>
                </a:effectLst>
              </a:rPr>
              <a:t>RECC</a:t>
            </a:r>
          </a:p>
          <a:p>
            <a:pPr lvl="2"/>
            <a:r>
              <a:rPr lang="en-US" sz="2000" b="1" dirty="0" smtClean="0">
                <a:effectLst>
                  <a:outerShdw blurRad="38100" dist="38100" dir="2700000" algn="tl">
                    <a:srgbClr val="000000">
                      <a:alpha val="43137"/>
                    </a:srgbClr>
                  </a:outerShdw>
                </a:effectLst>
              </a:rPr>
              <a:t>It is feasible to regionalize the emergency communications and dispatch services for the five communities</a:t>
            </a:r>
            <a:endParaRPr lang="en-US" sz="2000" b="1" dirty="0">
              <a:effectLst>
                <a:outerShdw blurRad="38100" dist="38100" dir="2700000" algn="tl">
                  <a:srgbClr val="000000">
                    <a:alpha val="43137"/>
                  </a:srgbClr>
                </a:outerShdw>
              </a:effectLst>
            </a:endParaRPr>
          </a:p>
          <a:p>
            <a:endParaRPr lang="en-US" dirty="0" smtClean="0"/>
          </a:p>
          <a:p>
            <a:endParaRPr lang="en-US" dirty="0"/>
          </a:p>
        </p:txBody>
      </p:sp>
    </p:spTree>
    <p:extLst>
      <p:ext uri="{BB962C8B-B14F-4D97-AF65-F5344CB8AC3E}">
        <p14:creationId xmlns:p14="http://schemas.microsoft.com/office/powerpoint/2010/main" val="2799881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Regional Emergency Communications Dispatch District</a:t>
            </a:r>
            <a:endParaRPr lang="en-US" sz="4000" dirty="0"/>
          </a:p>
        </p:txBody>
      </p:sp>
      <p:sp>
        <p:nvSpPr>
          <p:cNvPr id="3" name="Content Placeholder 2"/>
          <p:cNvSpPr>
            <a:spLocks noGrp="1"/>
          </p:cNvSpPr>
          <p:nvPr>
            <p:ph idx="1"/>
          </p:nvPr>
        </p:nvSpPr>
        <p:spPr/>
        <p:txBody>
          <a:bodyPr/>
          <a:lstStyle/>
          <a:p>
            <a:r>
              <a:rPr lang="en-US" dirty="0" smtClean="0"/>
              <a:t>Established by MGL </a:t>
            </a:r>
            <a:r>
              <a:rPr lang="en-US" dirty="0" smtClean="0"/>
              <a:t>Chapter </a:t>
            </a:r>
            <a:r>
              <a:rPr lang="en-US" dirty="0" smtClean="0"/>
              <a:t>6A Section 18P</a:t>
            </a:r>
          </a:p>
          <a:p>
            <a:pPr lvl="1"/>
            <a:r>
              <a:rPr lang="en-US" dirty="0" smtClean="0"/>
              <a:t>Regional District </a:t>
            </a:r>
            <a:r>
              <a:rPr lang="en-US" dirty="0" smtClean="0"/>
              <a:t>Board of Directors</a:t>
            </a:r>
            <a:endParaRPr lang="en-US" dirty="0" smtClean="0"/>
          </a:p>
          <a:p>
            <a:pPr lvl="1"/>
            <a:r>
              <a:rPr lang="en-US" dirty="0" smtClean="0"/>
              <a:t>Operations Committee</a:t>
            </a:r>
          </a:p>
          <a:p>
            <a:r>
              <a:rPr lang="en-US" dirty="0" smtClean="0"/>
              <a:t>A Regional Municipal entity to meet the </a:t>
            </a:r>
            <a:r>
              <a:rPr lang="en-US" dirty="0" smtClean="0"/>
              <a:t>public safety needs </a:t>
            </a:r>
            <a:r>
              <a:rPr lang="en-US" dirty="0" smtClean="0"/>
              <a:t>of member communities</a:t>
            </a:r>
            <a:endParaRPr lang="en-US" dirty="0"/>
          </a:p>
        </p:txBody>
      </p:sp>
    </p:spTree>
    <p:extLst>
      <p:ext uri="{BB962C8B-B14F-4D97-AF65-F5344CB8AC3E}">
        <p14:creationId xmlns:p14="http://schemas.microsoft.com/office/powerpoint/2010/main" val="2236844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Site – Woodward School</a:t>
            </a:r>
            <a:endParaRPr lang="en-US" dirty="0"/>
          </a:p>
        </p:txBody>
      </p:sp>
      <p:pic>
        <p:nvPicPr>
          <p:cNvPr id="4" name="Content Placeholder 3" descr="E:\OXford_RECC 2016-11-01\OXford_RECC 001.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91392" y="2001130"/>
            <a:ext cx="5561215" cy="3724102"/>
          </a:xfrm>
          <a:prstGeom prst="rect">
            <a:avLst/>
          </a:prstGeom>
          <a:noFill/>
          <a:ln>
            <a:noFill/>
          </a:ln>
        </p:spPr>
      </p:pic>
    </p:spTree>
    <p:extLst>
      <p:ext uri="{BB962C8B-B14F-4D97-AF65-F5344CB8AC3E}">
        <p14:creationId xmlns:p14="http://schemas.microsoft.com/office/powerpoint/2010/main" val="3124784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Distribution</a:t>
            </a:r>
            <a:br>
              <a:rPr lang="en-US" dirty="0" smtClean="0"/>
            </a:br>
            <a:r>
              <a:rPr lang="en-US" dirty="0" smtClean="0"/>
              <a:t>Cost Sharing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5564495"/>
              </p:ext>
            </p:extLst>
          </p:nvPr>
        </p:nvGraphicFramePr>
        <p:xfrm>
          <a:off x="1295400" y="2895599"/>
          <a:ext cx="6553200" cy="2532126"/>
        </p:xfrm>
        <a:graphic>
          <a:graphicData uri="http://schemas.openxmlformats.org/drawingml/2006/table">
            <a:tbl>
              <a:tblPr firstRow="1" firstCol="1" lastRow="1" lastCol="1" bandRow="1" bandCol="1">
                <a:tableStyleId>{5C22544A-7EE6-4342-B048-85BDC9FD1C3A}</a:tableStyleId>
              </a:tblPr>
              <a:tblGrid>
                <a:gridCol w="1524000"/>
                <a:gridCol w="996950"/>
                <a:gridCol w="800100"/>
                <a:gridCol w="869950"/>
                <a:gridCol w="1295400"/>
                <a:gridCol w="1066800"/>
              </a:tblGrid>
              <a:tr h="648494">
                <a:tc>
                  <a:txBody>
                    <a:bodyPr/>
                    <a:lstStyle/>
                    <a:p>
                      <a:pPr marL="321945" marR="310515" algn="ctr">
                        <a:lnSpc>
                          <a:spcPct val="115000"/>
                        </a:lnSpc>
                        <a:spcBef>
                          <a:spcPts val="220"/>
                        </a:spcBef>
                        <a:spcAft>
                          <a:spcPts val="0"/>
                        </a:spcAft>
                      </a:pPr>
                      <a:r>
                        <a:rPr lang="en-US" sz="1400" spc="-25" dirty="0">
                          <a:solidFill>
                            <a:schemeClr val="bg2"/>
                          </a:solidFill>
                          <a:effectLst/>
                        </a:rPr>
                        <a:t>Community</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22885" marR="0" algn="ctr">
                        <a:lnSpc>
                          <a:spcPct val="115000"/>
                        </a:lnSpc>
                        <a:spcBef>
                          <a:spcPts val="220"/>
                        </a:spcBef>
                        <a:spcAft>
                          <a:spcPts val="0"/>
                        </a:spcAft>
                      </a:pPr>
                      <a:r>
                        <a:rPr lang="en-US" sz="1400" spc="-15" dirty="0">
                          <a:solidFill>
                            <a:schemeClr val="bg2"/>
                          </a:solidFill>
                          <a:effectLst/>
                        </a:rPr>
                        <a:t>91</a:t>
                      </a:r>
                      <a:r>
                        <a:rPr lang="en-US" sz="1400" dirty="0">
                          <a:solidFill>
                            <a:schemeClr val="bg2"/>
                          </a:solidFill>
                          <a:effectLst/>
                        </a:rPr>
                        <a:t>1</a:t>
                      </a:r>
                      <a:r>
                        <a:rPr lang="en-US" sz="1400" spc="60" dirty="0">
                          <a:solidFill>
                            <a:schemeClr val="bg2"/>
                          </a:solidFill>
                          <a:effectLst/>
                        </a:rPr>
                        <a:t> </a:t>
                      </a:r>
                      <a:r>
                        <a:rPr lang="en-US" sz="1400" spc="-30" dirty="0">
                          <a:solidFill>
                            <a:schemeClr val="bg2"/>
                          </a:solidFill>
                          <a:effectLst/>
                        </a:rPr>
                        <a:t>C</a:t>
                      </a:r>
                      <a:r>
                        <a:rPr lang="en-US" sz="1400" spc="50" dirty="0">
                          <a:solidFill>
                            <a:schemeClr val="bg2"/>
                          </a:solidFill>
                          <a:effectLst/>
                        </a:rPr>
                        <a:t>a</a:t>
                      </a:r>
                      <a:r>
                        <a:rPr lang="en-US" sz="1400" spc="30" dirty="0">
                          <a:solidFill>
                            <a:schemeClr val="bg2"/>
                          </a:solidFill>
                          <a:effectLst/>
                        </a:rPr>
                        <a:t>l</a:t>
                      </a:r>
                      <a:r>
                        <a:rPr lang="en-US" sz="1400" dirty="0">
                          <a:solidFill>
                            <a:schemeClr val="bg2"/>
                          </a:solidFill>
                          <a:effectLst/>
                        </a:rPr>
                        <a:t>l </a:t>
                      </a:r>
                      <a:r>
                        <a:rPr lang="en-US" sz="1400" spc="20" dirty="0">
                          <a:solidFill>
                            <a:schemeClr val="bg2"/>
                          </a:solidFill>
                          <a:effectLst/>
                        </a:rPr>
                        <a:t>V</a:t>
                      </a:r>
                      <a:r>
                        <a:rPr lang="en-US" sz="1400" spc="10" dirty="0">
                          <a:solidFill>
                            <a:schemeClr val="bg2"/>
                          </a:solidFill>
                          <a:effectLst/>
                        </a:rPr>
                        <a:t>o</a:t>
                      </a:r>
                      <a:r>
                        <a:rPr lang="en-US" sz="1400" spc="25" dirty="0">
                          <a:solidFill>
                            <a:schemeClr val="bg2"/>
                          </a:solidFill>
                          <a:effectLst/>
                        </a:rPr>
                        <a:t>l</a:t>
                      </a:r>
                      <a:r>
                        <a:rPr lang="en-US" sz="1400" spc="5" dirty="0">
                          <a:solidFill>
                            <a:schemeClr val="bg2"/>
                          </a:solidFill>
                          <a:effectLst/>
                        </a:rPr>
                        <a:t>u</a:t>
                      </a:r>
                      <a:r>
                        <a:rPr lang="en-US" sz="1400" spc="30" dirty="0">
                          <a:solidFill>
                            <a:schemeClr val="bg2"/>
                          </a:solidFill>
                          <a:effectLst/>
                        </a:rPr>
                        <a:t>m</a:t>
                      </a:r>
                      <a:r>
                        <a:rPr lang="en-US" sz="1400" dirty="0">
                          <a:solidFill>
                            <a:schemeClr val="bg2"/>
                          </a:solidFill>
                          <a:effectLst/>
                        </a:rPr>
                        <a:t>e</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46990" marR="27940" algn="ctr">
                        <a:lnSpc>
                          <a:spcPct val="115000"/>
                        </a:lnSpc>
                        <a:spcBef>
                          <a:spcPts val="220"/>
                        </a:spcBef>
                        <a:spcAft>
                          <a:spcPts val="0"/>
                        </a:spcAft>
                      </a:pPr>
                      <a:r>
                        <a:rPr lang="en-US" sz="1400" spc="-15" dirty="0">
                          <a:solidFill>
                            <a:schemeClr val="bg2"/>
                          </a:solidFill>
                          <a:effectLst/>
                        </a:rPr>
                        <a:t>91</a:t>
                      </a:r>
                      <a:r>
                        <a:rPr lang="en-US" sz="1400" dirty="0">
                          <a:solidFill>
                            <a:schemeClr val="bg2"/>
                          </a:solidFill>
                          <a:effectLst/>
                        </a:rPr>
                        <a:t>1</a:t>
                      </a:r>
                      <a:r>
                        <a:rPr lang="en-US" sz="1400" spc="60" dirty="0">
                          <a:solidFill>
                            <a:schemeClr val="bg2"/>
                          </a:solidFill>
                          <a:effectLst/>
                        </a:rPr>
                        <a:t> </a:t>
                      </a:r>
                      <a:r>
                        <a:rPr lang="en-US" sz="1400" spc="-25" dirty="0">
                          <a:solidFill>
                            <a:schemeClr val="bg2"/>
                          </a:solidFill>
                          <a:effectLst/>
                        </a:rPr>
                        <a:t>C</a:t>
                      </a:r>
                      <a:r>
                        <a:rPr lang="en-US" sz="1400" spc="50" dirty="0">
                          <a:solidFill>
                            <a:schemeClr val="bg2"/>
                          </a:solidFill>
                          <a:effectLst/>
                        </a:rPr>
                        <a:t>a</a:t>
                      </a:r>
                      <a:r>
                        <a:rPr lang="en-US" sz="1400" spc="25" dirty="0">
                          <a:solidFill>
                            <a:schemeClr val="bg2"/>
                          </a:solidFill>
                          <a:effectLst/>
                        </a:rPr>
                        <a:t>ll</a:t>
                      </a:r>
                      <a:r>
                        <a:rPr lang="en-US" sz="1400" dirty="0">
                          <a:solidFill>
                            <a:schemeClr val="bg2"/>
                          </a:solidFill>
                          <a:effectLst/>
                        </a:rPr>
                        <a:t>s </a:t>
                      </a:r>
                      <a:r>
                        <a:rPr lang="en-US" sz="1400" spc="-5" dirty="0">
                          <a:solidFill>
                            <a:schemeClr val="bg2"/>
                          </a:solidFill>
                          <a:effectLst/>
                        </a:rPr>
                        <a:t>%</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0" marR="0" algn="ctr">
                        <a:lnSpc>
                          <a:spcPct val="115000"/>
                        </a:lnSpc>
                        <a:spcBef>
                          <a:spcPts val="0"/>
                        </a:spcBef>
                        <a:spcAft>
                          <a:spcPts val="0"/>
                        </a:spcAft>
                      </a:pPr>
                      <a:r>
                        <a:rPr lang="en-US" sz="1400" spc="25" dirty="0">
                          <a:solidFill>
                            <a:schemeClr val="bg2"/>
                          </a:solidFill>
                          <a:effectLst/>
                        </a:rPr>
                        <a:t>P</a:t>
                      </a:r>
                      <a:r>
                        <a:rPr lang="en-US" sz="1400" spc="5" dirty="0">
                          <a:solidFill>
                            <a:schemeClr val="bg2"/>
                          </a:solidFill>
                          <a:effectLst/>
                        </a:rPr>
                        <a:t>opu</a:t>
                      </a:r>
                      <a:r>
                        <a:rPr lang="en-US" sz="1400" spc="25" dirty="0">
                          <a:solidFill>
                            <a:schemeClr val="bg2"/>
                          </a:solidFill>
                          <a:effectLst/>
                        </a:rPr>
                        <a:t>l</a:t>
                      </a:r>
                      <a:r>
                        <a:rPr lang="en-US" sz="1400" spc="55" dirty="0">
                          <a:solidFill>
                            <a:schemeClr val="bg2"/>
                          </a:solidFill>
                          <a:effectLst/>
                        </a:rPr>
                        <a:t>a</a:t>
                      </a:r>
                      <a:r>
                        <a:rPr lang="en-US" sz="1400" spc="-25" dirty="0">
                          <a:solidFill>
                            <a:schemeClr val="bg2"/>
                          </a:solidFill>
                          <a:effectLst/>
                        </a:rPr>
                        <a:t>t</a:t>
                      </a:r>
                      <a:r>
                        <a:rPr lang="en-US" sz="1400" spc="25" dirty="0">
                          <a:solidFill>
                            <a:schemeClr val="bg2"/>
                          </a:solidFill>
                          <a:effectLst/>
                        </a:rPr>
                        <a:t>i</a:t>
                      </a:r>
                      <a:r>
                        <a:rPr lang="en-US" sz="1400" spc="5" dirty="0">
                          <a:solidFill>
                            <a:schemeClr val="bg2"/>
                          </a:solidFill>
                          <a:effectLst/>
                        </a:rPr>
                        <a:t>o</a:t>
                      </a:r>
                      <a:r>
                        <a:rPr lang="en-US" sz="1400" dirty="0">
                          <a:solidFill>
                            <a:schemeClr val="bg2"/>
                          </a:solidFill>
                          <a:effectLst/>
                        </a:rPr>
                        <a:t>n</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149860" marR="184785" algn="ctr">
                        <a:lnSpc>
                          <a:spcPct val="115000"/>
                        </a:lnSpc>
                        <a:spcBef>
                          <a:spcPts val="220"/>
                        </a:spcBef>
                        <a:spcAft>
                          <a:spcPts val="0"/>
                        </a:spcAft>
                      </a:pPr>
                      <a:r>
                        <a:rPr lang="en-US" sz="1400" spc="25" dirty="0">
                          <a:solidFill>
                            <a:schemeClr val="bg2"/>
                          </a:solidFill>
                          <a:effectLst/>
                        </a:rPr>
                        <a:t>P</a:t>
                      </a:r>
                      <a:r>
                        <a:rPr lang="en-US" sz="1400" spc="5" dirty="0">
                          <a:solidFill>
                            <a:schemeClr val="bg2"/>
                          </a:solidFill>
                          <a:effectLst/>
                        </a:rPr>
                        <a:t>opu</a:t>
                      </a:r>
                      <a:r>
                        <a:rPr lang="en-US" sz="1400" spc="25" dirty="0">
                          <a:solidFill>
                            <a:schemeClr val="bg2"/>
                          </a:solidFill>
                          <a:effectLst/>
                        </a:rPr>
                        <a:t>l</a:t>
                      </a:r>
                      <a:r>
                        <a:rPr lang="en-US" sz="1400" spc="55" dirty="0">
                          <a:solidFill>
                            <a:schemeClr val="bg2"/>
                          </a:solidFill>
                          <a:effectLst/>
                        </a:rPr>
                        <a:t>a</a:t>
                      </a:r>
                      <a:r>
                        <a:rPr lang="en-US" sz="1400" spc="-25" dirty="0">
                          <a:solidFill>
                            <a:schemeClr val="bg2"/>
                          </a:solidFill>
                          <a:effectLst/>
                        </a:rPr>
                        <a:t>t</a:t>
                      </a:r>
                      <a:r>
                        <a:rPr lang="en-US" sz="1400" spc="25" dirty="0">
                          <a:solidFill>
                            <a:schemeClr val="bg2"/>
                          </a:solidFill>
                          <a:effectLst/>
                        </a:rPr>
                        <a:t>i</a:t>
                      </a:r>
                      <a:r>
                        <a:rPr lang="en-US" sz="1400" spc="5" dirty="0">
                          <a:solidFill>
                            <a:schemeClr val="bg2"/>
                          </a:solidFill>
                          <a:effectLst/>
                        </a:rPr>
                        <a:t>on</a:t>
                      </a:r>
                      <a:r>
                        <a:rPr lang="en-US" sz="1400" dirty="0">
                          <a:solidFill>
                            <a:schemeClr val="bg2"/>
                          </a:solidFill>
                          <a:effectLst/>
                        </a:rPr>
                        <a:t>%</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05105" marR="0" algn="ctr">
                        <a:lnSpc>
                          <a:spcPct val="115000"/>
                        </a:lnSpc>
                        <a:spcBef>
                          <a:spcPts val="220"/>
                        </a:spcBef>
                        <a:spcAft>
                          <a:spcPts val="0"/>
                        </a:spcAft>
                      </a:pPr>
                      <a:r>
                        <a:rPr lang="en-US" sz="1400" spc="-15" dirty="0">
                          <a:solidFill>
                            <a:schemeClr val="bg2"/>
                          </a:solidFill>
                          <a:effectLst/>
                        </a:rPr>
                        <a:t>50%</a:t>
                      </a:r>
                      <a:r>
                        <a:rPr lang="en-US" sz="1400" spc="55" dirty="0">
                          <a:solidFill>
                            <a:schemeClr val="bg2"/>
                          </a:solidFill>
                          <a:effectLst/>
                        </a:rPr>
                        <a:t> </a:t>
                      </a:r>
                      <a:r>
                        <a:rPr lang="en-US" sz="1400" spc="-15" dirty="0">
                          <a:solidFill>
                            <a:schemeClr val="bg2"/>
                          </a:solidFill>
                          <a:effectLst/>
                        </a:rPr>
                        <a:t>91</a:t>
                      </a:r>
                      <a:r>
                        <a:rPr lang="en-US" sz="1400" dirty="0">
                          <a:solidFill>
                            <a:schemeClr val="bg2"/>
                          </a:solidFill>
                          <a:effectLst/>
                        </a:rPr>
                        <a:t>1</a:t>
                      </a:r>
                      <a:r>
                        <a:rPr lang="en-US" sz="1400" spc="60" dirty="0">
                          <a:solidFill>
                            <a:schemeClr val="bg2"/>
                          </a:solidFill>
                          <a:effectLst/>
                        </a:rPr>
                        <a:t> </a:t>
                      </a:r>
                      <a:r>
                        <a:rPr lang="en-US" sz="1400" spc="-30" dirty="0">
                          <a:solidFill>
                            <a:schemeClr val="bg2"/>
                          </a:solidFill>
                          <a:effectLst/>
                        </a:rPr>
                        <a:t>C</a:t>
                      </a:r>
                      <a:r>
                        <a:rPr lang="en-US" sz="1400" spc="55" dirty="0">
                          <a:solidFill>
                            <a:schemeClr val="bg2"/>
                          </a:solidFill>
                          <a:effectLst/>
                        </a:rPr>
                        <a:t>a</a:t>
                      </a:r>
                      <a:r>
                        <a:rPr lang="en-US" sz="1400" spc="25" dirty="0">
                          <a:solidFill>
                            <a:schemeClr val="bg2"/>
                          </a:solidFill>
                          <a:effectLst/>
                        </a:rPr>
                        <a:t>ll</a:t>
                      </a:r>
                      <a:r>
                        <a:rPr lang="en-US" sz="1400" dirty="0">
                          <a:solidFill>
                            <a:schemeClr val="bg2"/>
                          </a:solidFill>
                          <a:effectLst/>
                        </a:rPr>
                        <a:t>s </a:t>
                      </a:r>
                      <a:br>
                        <a:rPr lang="en-US" sz="1400" dirty="0">
                          <a:solidFill>
                            <a:schemeClr val="bg2"/>
                          </a:solidFill>
                          <a:effectLst/>
                        </a:rPr>
                      </a:br>
                      <a:r>
                        <a:rPr lang="en-US" sz="1400" spc="-15" dirty="0">
                          <a:solidFill>
                            <a:schemeClr val="bg2"/>
                          </a:solidFill>
                          <a:effectLst/>
                        </a:rPr>
                        <a:t>50% </a:t>
                      </a:r>
                      <a:r>
                        <a:rPr lang="en-US" sz="1400" spc="25" dirty="0">
                          <a:solidFill>
                            <a:schemeClr val="bg2"/>
                          </a:solidFill>
                          <a:effectLst/>
                        </a:rPr>
                        <a:t>P</a:t>
                      </a:r>
                      <a:r>
                        <a:rPr lang="en-US" sz="1400" spc="5" dirty="0">
                          <a:solidFill>
                            <a:schemeClr val="bg2"/>
                          </a:solidFill>
                          <a:effectLst/>
                        </a:rPr>
                        <a:t>opu</a:t>
                      </a:r>
                      <a:r>
                        <a:rPr lang="en-US" sz="1400" spc="25" dirty="0">
                          <a:solidFill>
                            <a:schemeClr val="bg2"/>
                          </a:solidFill>
                          <a:effectLst/>
                        </a:rPr>
                        <a:t>l</a:t>
                      </a:r>
                      <a:r>
                        <a:rPr lang="en-US" sz="1400" spc="55" dirty="0">
                          <a:solidFill>
                            <a:schemeClr val="bg2"/>
                          </a:solidFill>
                          <a:effectLst/>
                        </a:rPr>
                        <a:t>a</a:t>
                      </a:r>
                      <a:r>
                        <a:rPr lang="en-US" sz="1400" spc="-25" dirty="0">
                          <a:solidFill>
                            <a:schemeClr val="bg2"/>
                          </a:solidFill>
                          <a:effectLst/>
                        </a:rPr>
                        <a:t>t</a:t>
                      </a:r>
                      <a:r>
                        <a:rPr lang="en-US" sz="1400" spc="25" dirty="0">
                          <a:solidFill>
                            <a:schemeClr val="bg2"/>
                          </a:solidFill>
                          <a:effectLst/>
                        </a:rPr>
                        <a:t>i</a:t>
                      </a:r>
                      <a:r>
                        <a:rPr lang="en-US" sz="1400" spc="5" dirty="0">
                          <a:solidFill>
                            <a:schemeClr val="bg2"/>
                          </a:solidFill>
                          <a:effectLst/>
                        </a:rPr>
                        <a:t>o</a:t>
                      </a:r>
                      <a:r>
                        <a:rPr lang="en-US" sz="1400" dirty="0">
                          <a:solidFill>
                            <a:schemeClr val="bg2"/>
                          </a:solidFill>
                          <a:effectLst/>
                        </a:rPr>
                        <a:t>n</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r>
              <a:tr h="180340">
                <a:tc>
                  <a:txBody>
                    <a:bodyPr/>
                    <a:lstStyle/>
                    <a:p>
                      <a:pPr marL="17145" marR="0">
                        <a:lnSpc>
                          <a:spcPct val="115000"/>
                        </a:lnSpc>
                        <a:spcBef>
                          <a:spcPts val="190"/>
                        </a:spcBef>
                        <a:spcAft>
                          <a:spcPts val="0"/>
                        </a:spcAft>
                      </a:pPr>
                      <a:r>
                        <a:rPr lang="en-US" sz="1400" spc="-65" dirty="0">
                          <a:solidFill>
                            <a:schemeClr val="bg2"/>
                          </a:solidFill>
                          <a:effectLst/>
                        </a:rPr>
                        <a:t>Charlton</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5400" marR="50800" algn="r">
                        <a:lnSpc>
                          <a:spcPct val="115000"/>
                        </a:lnSpc>
                        <a:spcBef>
                          <a:spcPts val="125"/>
                        </a:spcBef>
                        <a:spcAft>
                          <a:spcPts val="0"/>
                        </a:spcAft>
                      </a:pPr>
                      <a:r>
                        <a:rPr lang="en-US" sz="1400" spc="-15" dirty="0">
                          <a:solidFill>
                            <a:schemeClr val="bg2"/>
                          </a:solidFill>
                          <a:effectLst/>
                        </a:rPr>
                        <a:t>2,648</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5400" marR="50800" algn="r">
                        <a:lnSpc>
                          <a:spcPct val="115000"/>
                        </a:lnSpc>
                        <a:spcBef>
                          <a:spcPts val="125"/>
                        </a:spcBef>
                        <a:spcAft>
                          <a:spcPts val="0"/>
                        </a:spcAft>
                      </a:pPr>
                      <a:r>
                        <a:rPr lang="en-US" sz="1400" spc="-15" dirty="0">
                          <a:solidFill>
                            <a:schemeClr val="bg2"/>
                          </a:solidFill>
                          <a:effectLst/>
                        </a:rPr>
                        <a:t>17.86%</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5400" marR="50800" algn="r">
                        <a:lnSpc>
                          <a:spcPct val="115000"/>
                        </a:lnSpc>
                        <a:spcBef>
                          <a:spcPts val="125"/>
                        </a:spcBef>
                        <a:spcAft>
                          <a:spcPts val="0"/>
                        </a:spcAft>
                      </a:pPr>
                      <a:r>
                        <a:rPr lang="en-US" sz="1400" spc="-15" dirty="0">
                          <a:solidFill>
                            <a:schemeClr val="bg2"/>
                          </a:solidFill>
                          <a:effectLst/>
                        </a:rPr>
                        <a:t>12,981</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5400" marR="50800" algn="r">
                        <a:lnSpc>
                          <a:spcPct val="115000"/>
                        </a:lnSpc>
                        <a:spcBef>
                          <a:spcPts val="125"/>
                        </a:spcBef>
                        <a:spcAft>
                          <a:spcPts val="0"/>
                        </a:spcAft>
                      </a:pPr>
                      <a:r>
                        <a:rPr lang="en-US" sz="1400" spc="-15" dirty="0">
                          <a:solidFill>
                            <a:schemeClr val="bg2"/>
                          </a:solidFill>
                          <a:effectLst/>
                        </a:rPr>
                        <a:t>20.17%</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5400" marR="50800" algn="r">
                        <a:lnSpc>
                          <a:spcPct val="115000"/>
                        </a:lnSpc>
                        <a:spcBef>
                          <a:spcPts val="125"/>
                        </a:spcBef>
                        <a:spcAft>
                          <a:spcPts val="0"/>
                        </a:spcAft>
                      </a:pPr>
                      <a:r>
                        <a:rPr lang="en-US" sz="1400" spc="-15" dirty="0">
                          <a:solidFill>
                            <a:schemeClr val="bg2"/>
                          </a:solidFill>
                          <a:effectLst/>
                        </a:rPr>
                        <a:t>19.015%</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r>
              <a:tr h="180340">
                <a:tc>
                  <a:txBody>
                    <a:bodyPr/>
                    <a:lstStyle/>
                    <a:p>
                      <a:pPr marL="17145" marR="0">
                        <a:lnSpc>
                          <a:spcPct val="115000"/>
                        </a:lnSpc>
                        <a:spcBef>
                          <a:spcPts val="190"/>
                        </a:spcBef>
                        <a:spcAft>
                          <a:spcPts val="0"/>
                        </a:spcAft>
                      </a:pPr>
                      <a:r>
                        <a:rPr lang="en-US" sz="1400" spc="-65" dirty="0">
                          <a:solidFill>
                            <a:schemeClr val="bg2"/>
                          </a:solidFill>
                          <a:effectLst/>
                        </a:rPr>
                        <a:t>Oxford</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5400" marR="50800" algn="r">
                        <a:lnSpc>
                          <a:spcPct val="115000"/>
                        </a:lnSpc>
                        <a:spcBef>
                          <a:spcPts val="125"/>
                        </a:spcBef>
                        <a:spcAft>
                          <a:spcPts val="0"/>
                        </a:spcAft>
                      </a:pPr>
                      <a:r>
                        <a:rPr lang="en-US" sz="1400" spc="-15" dirty="0">
                          <a:solidFill>
                            <a:schemeClr val="bg2"/>
                          </a:solidFill>
                          <a:effectLst/>
                        </a:rPr>
                        <a:t>2,700</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5400" marR="50800" algn="r">
                        <a:lnSpc>
                          <a:spcPct val="115000"/>
                        </a:lnSpc>
                        <a:spcBef>
                          <a:spcPts val="125"/>
                        </a:spcBef>
                        <a:spcAft>
                          <a:spcPts val="0"/>
                        </a:spcAft>
                      </a:pPr>
                      <a:r>
                        <a:rPr lang="en-US" sz="1400" spc="-15" dirty="0">
                          <a:solidFill>
                            <a:schemeClr val="bg2"/>
                          </a:solidFill>
                          <a:effectLst/>
                        </a:rPr>
                        <a:t>18.20%</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5400" marR="50800" algn="r">
                        <a:lnSpc>
                          <a:spcPct val="115000"/>
                        </a:lnSpc>
                        <a:spcBef>
                          <a:spcPts val="125"/>
                        </a:spcBef>
                        <a:spcAft>
                          <a:spcPts val="0"/>
                        </a:spcAft>
                      </a:pPr>
                      <a:r>
                        <a:rPr lang="en-US" sz="1400" spc="-15" dirty="0">
                          <a:solidFill>
                            <a:schemeClr val="bg2"/>
                          </a:solidFill>
                          <a:effectLst/>
                        </a:rPr>
                        <a:t>13,709</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5400" marR="50800" algn="r">
                        <a:lnSpc>
                          <a:spcPct val="115000"/>
                        </a:lnSpc>
                        <a:spcBef>
                          <a:spcPts val="125"/>
                        </a:spcBef>
                        <a:spcAft>
                          <a:spcPts val="0"/>
                        </a:spcAft>
                      </a:pPr>
                      <a:r>
                        <a:rPr lang="en-US" sz="1400" spc="-15" dirty="0">
                          <a:solidFill>
                            <a:schemeClr val="bg2"/>
                          </a:solidFill>
                          <a:effectLst/>
                        </a:rPr>
                        <a:t>21.30%</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5400" marR="50800" algn="r">
                        <a:lnSpc>
                          <a:spcPct val="115000"/>
                        </a:lnSpc>
                        <a:spcBef>
                          <a:spcPts val="125"/>
                        </a:spcBef>
                        <a:spcAft>
                          <a:spcPts val="0"/>
                        </a:spcAft>
                      </a:pPr>
                      <a:r>
                        <a:rPr lang="en-US" sz="1400" spc="-15" dirty="0">
                          <a:solidFill>
                            <a:schemeClr val="bg2"/>
                          </a:solidFill>
                          <a:effectLst/>
                        </a:rPr>
                        <a:t>19.75%</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r>
              <a:tr h="180340">
                <a:tc>
                  <a:txBody>
                    <a:bodyPr/>
                    <a:lstStyle/>
                    <a:p>
                      <a:pPr marL="17145" marR="0">
                        <a:lnSpc>
                          <a:spcPct val="115000"/>
                        </a:lnSpc>
                        <a:spcBef>
                          <a:spcPts val="190"/>
                        </a:spcBef>
                        <a:spcAft>
                          <a:spcPts val="0"/>
                        </a:spcAft>
                      </a:pPr>
                      <a:r>
                        <a:rPr lang="en-US" sz="1400" spc="-65" dirty="0">
                          <a:solidFill>
                            <a:schemeClr val="bg2"/>
                          </a:solidFill>
                          <a:effectLst/>
                        </a:rPr>
                        <a:t>Southbridge</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5400" marR="50800" algn="r">
                        <a:lnSpc>
                          <a:spcPct val="115000"/>
                        </a:lnSpc>
                        <a:spcBef>
                          <a:spcPts val="125"/>
                        </a:spcBef>
                        <a:spcAft>
                          <a:spcPts val="0"/>
                        </a:spcAft>
                      </a:pPr>
                      <a:r>
                        <a:rPr lang="en-US" sz="1400" spc="-15" dirty="0">
                          <a:solidFill>
                            <a:schemeClr val="bg2"/>
                          </a:solidFill>
                          <a:effectLst/>
                        </a:rPr>
                        <a:t>4,504</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5400" marR="50800" algn="r">
                        <a:lnSpc>
                          <a:spcPct val="115000"/>
                        </a:lnSpc>
                        <a:spcBef>
                          <a:spcPts val="125"/>
                        </a:spcBef>
                        <a:spcAft>
                          <a:spcPts val="0"/>
                        </a:spcAft>
                      </a:pPr>
                      <a:r>
                        <a:rPr lang="en-US" sz="1400" spc="-15" dirty="0">
                          <a:solidFill>
                            <a:schemeClr val="bg2"/>
                          </a:solidFill>
                          <a:effectLst/>
                        </a:rPr>
                        <a:t>30.37%</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5400" marR="50800" algn="r">
                        <a:lnSpc>
                          <a:spcPct val="115000"/>
                        </a:lnSpc>
                        <a:spcBef>
                          <a:spcPts val="125"/>
                        </a:spcBef>
                        <a:spcAft>
                          <a:spcPts val="0"/>
                        </a:spcAft>
                      </a:pPr>
                      <a:r>
                        <a:rPr lang="en-US" sz="1400" spc="-15" dirty="0">
                          <a:solidFill>
                            <a:schemeClr val="bg2"/>
                          </a:solidFill>
                          <a:effectLst/>
                        </a:rPr>
                        <a:t>16,719</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5400" marR="50800" algn="r">
                        <a:lnSpc>
                          <a:spcPct val="115000"/>
                        </a:lnSpc>
                        <a:spcBef>
                          <a:spcPts val="125"/>
                        </a:spcBef>
                        <a:spcAft>
                          <a:spcPts val="0"/>
                        </a:spcAft>
                      </a:pPr>
                      <a:r>
                        <a:rPr lang="en-US" sz="1400" spc="-15" dirty="0">
                          <a:solidFill>
                            <a:schemeClr val="bg2"/>
                          </a:solidFill>
                          <a:effectLst/>
                        </a:rPr>
                        <a:t>25.98%</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5400" marR="50800" algn="r">
                        <a:lnSpc>
                          <a:spcPct val="115000"/>
                        </a:lnSpc>
                        <a:spcBef>
                          <a:spcPts val="125"/>
                        </a:spcBef>
                        <a:spcAft>
                          <a:spcPts val="0"/>
                        </a:spcAft>
                      </a:pPr>
                      <a:r>
                        <a:rPr lang="en-US" sz="1400" spc="-15" dirty="0">
                          <a:solidFill>
                            <a:schemeClr val="bg2"/>
                          </a:solidFill>
                          <a:effectLst/>
                        </a:rPr>
                        <a:t>28.175%</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r>
              <a:tr h="180340">
                <a:tc>
                  <a:txBody>
                    <a:bodyPr/>
                    <a:lstStyle/>
                    <a:p>
                      <a:pPr marL="17145" marR="0">
                        <a:lnSpc>
                          <a:spcPct val="115000"/>
                        </a:lnSpc>
                        <a:spcBef>
                          <a:spcPts val="190"/>
                        </a:spcBef>
                        <a:spcAft>
                          <a:spcPts val="0"/>
                        </a:spcAft>
                      </a:pPr>
                      <a:r>
                        <a:rPr lang="en-US" sz="1400" spc="-65" dirty="0">
                          <a:solidFill>
                            <a:schemeClr val="bg2"/>
                          </a:solidFill>
                          <a:effectLst/>
                        </a:rPr>
                        <a:t>Spencer</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5400" marR="50800" algn="r">
                        <a:lnSpc>
                          <a:spcPct val="115000"/>
                        </a:lnSpc>
                        <a:spcBef>
                          <a:spcPts val="125"/>
                        </a:spcBef>
                        <a:spcAft>
                          <a:spcPts val="0"/>
                        </a:spcAft>
                      </a:pPr>
                      <a:r>
                        <a:rPr lang="en-US" sz="1400" spc="-15" dirty="0">
                          <a:solidFill>
                            <a:schemeClr val="bg2"/>
                          </a:solidFill>
                          <a:effectLst/>
                        </a:rPr>
                        <a:t>2,582</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5400" marR="50800" algn="r">
                        <a:lnSpc>
                          <a:spcPct val="115000"/>
                        </a:lnSpc>
                        <a:spcBef>
                          <a:spcPts val="125"/>
                        </a:spcBef>
                        <a:spcAft>
                          <a:spcPts val="0"/>
                        </a:spcAft>
                      </a:pPr>
                      <a:r>
                        <a:rPr lang="en-US" sz="1400" spc="-15" dirty="0">
                          <a:solidFill>
                            <a:schemeClr val="bg2"/>
                          </a:solidFill>
                          <a:effectLst/>
                        </a:rPr>
                        <a:t>17.41%</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5400" marR="50800" algn="r">
                        <a:lnSpc>
                          <a:spcPct val="115000"/>
                        </a:lnSpc>
                        <a:spcBef>
                          <a:spcPts val="125"/>
                        </a:spcBef>
                        <a:spcAft>
                          <a:spcPts val="0"/>
                        </a:spcAft>
                      </a:pPr>
                      <a:r>
                        <a:rPr lang="en-US" sz="1400" spc="-15" dirty="0">
                          <a:solidFill>
                            <a:schemeClr val="bg2"/>
                          </a:solidFill>
                          <a:effectLst/>
                        </a:rPr>
                        <a:t>11,688</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5400" marR="50800" algn="r">
                        <a:lnSpc>
                          <a:spcPct val="115000"/>
                        </a:lnSpc>
                        <a:spcBef>
                          <a:spcPts val="125"/>
                        </a:spcBef>
                        <a:spcAft>
                          <a:spcPts val="0"/>
                        </a:spcAft>
                      </a:pPr>
                      <a:r>
                        <a:rPr lang="en-US" sz="1400" spc="-15" dirty="0">
                          <a:solidFill>
                            <a:schemeClr val="bg2"/>
                          </a:solidFill>
                          <a:effectLst/>
                        </a:rPr>
                        <a:t>18.15%</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5400" marR="50800" algn="r">
                        <a:lnSpc>
                          <a:spcPct val="115000"/>
                        </a:lnSpc>
                        <a:spcBef>
                          <a:spcPts val="125"/>
                        </a:spcBef>
                        <a:spcAft>
                          <a:spcPts val="0"/>
                        </a:spcAft>
                      </a:pPr>
                      <a:r>
                        <a:rPr lang="en-US" sz="1400" spc="-15" dirty="0">
                          <a:solidFill>
                            <a:schemeClr val="bg2"/>
                          </a:solidFill>
                          <a:effectLst/>
                        </a:rPr>
                        <a:t>17.41%</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r>
              <a:tr h="180340">
                <a:tc>
                  <a:txBody>
                    <a:bodyPr/>
                    <a:lstStyle/>
                    <a:p>
                      <a:pPr marL="17145" marR="0">
                        <a:lnSpc>
                          <a:spcPct val="115000"/>
                        </a:lnSpc>
                        <a:spcBef>
                          <a:spcPts val="190"/>
                        </a:spcBef>
                        <a:spcAft>
                          <a:spcPts val="0"/>
                        </a:spcAft>
                      </a:pPr>
                      <a:r>
                        <a:rPr lang="en-US" sz="1400" spc="-65" dirty="0">
                          <a:solidFill>
                            <a:schemeClr val="bg2"/>
                          </a:solidFill>
                          <a:effectLst/>
                        </a:rPr>
                        <a:t>Sturbridge</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5400" marR="50800" algn="r">
                        <a:lnSpc>
                          <a:spcPct val="115000"/>
                        </a:lnSpc>
                        <a:spcBef>
                          <a:spcPts val="125"/>
                        </a:spcBef>
                        <a:spcAft>
                          <a:spcPts val="0"/>
                        </a:spcAft>
                      </a:pPr>
                      <a:r>
                        <a:rPr lang="en-US" sz="1400" spc="-15" dirty="0">
                          <a:solidFill>
                            <a:schemeClr val="bg2"/>
                          </a:solidFill>
                          <a:effectLst/>
                        </a:rPr>
                        <a:t>2,396</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5400" marR="50800" algn="r">
                        <a:lnSpc>
                          <a:spcPct val="115000"/>
                        </a:lnSpc>
                        <a:spcBef>
                          <a:spcPts val="125"/>
                        </a:spcBef>
                        <a:spcAft>
                          <a:spcPts val="0"/>
                        </a:spcAft>
                      </a:pPr>
                      <a:r>
                        <a:rPr lang="en-US" sz="1400" spc="-15" dirty="0">
                          <a:solidFill>
                            <a:schemeClr val="bg2"/>
                          </a:solidFill>
                          <a:effectLst/>
                        </a:rPr>
                        <a:t>16.16%</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5400" marR="50800" algn="r">
                        <a:lnSpc>
                          <a:spcPct val="115000"/>
                        </a:lnSpc>
                        <a:spcBef>
                          <a:spcPts val="125"/>
                        </a:spcBef>
                        <a:spcAft>
                          <a:spcPts val="0"/>
                        </a:spcAft>
                      </a:pPr>
                      <a:r>
                        <a:rPr lang="en-US" sz="1400" spc="-15" dirty="0">
                          <a:solidFill>
                            <a:schemeClr val="bg2"/>
                          </a:solidFill>
                          <a:effectLst/>
                        </a:rPr>
                        <a:t>9,268</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5400" marR="50800" algn="r">
                        <a:lnSpc>
                          <a:spcPct val="115000"/>
                        </a:lnSpc>
                        <a:spcBef>
                          <a:spcPts val="125"/>
                        </a:spcBef>
                        <a:spcAft>
                          <a:spcPts val="0"/>
                        </a:spcAft>
                      </a:pPr>
                      <a:r>
                        <a:rPr lang="en-US" sz="1400" spc="-15" dirty="0">
                          <a:solidFill>
                            <a:schemeClr val="bg2"/>
                          </a:solidFill>
                          <a:effectLst/>
                        </a:rPr>
                        <a:t>14.40%</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5400" marR="50800" algn="r">
                        <a:lnSpc>
                          <a:spcPct val="115000"/>
                        </a:lnSpc>
                        <a:spcBef>
                          <a:spcPts val="125"/>
                        </a:spcBef>
                        <a:spcAft>
                          <a:spcPts val="0"/>
                        </a:spcAft>
                      </a:pPr>
                      <a:r>
                        <a:rPr lang="en-US" sz="1400" spc="-15" dirty="0">
                          <a:solidFill>
                            <a:schemeClr val="bg2"/>
                          </a:solidFill>
                          <a:effectLst/>
                        </a:rPr>
                        <a:t>16.16%</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r>
              <a:tr h="323850">
                <a:tc>
                  <a:txBody>
                    <a:bodyPr/>
                    <a:lstStyle/>
                    <a:p>
                      <a:pPr marL="17145" marR="0" algn="r">
                        <a:lnSpc>
                          <a:spcPct val="115000"/>
                        </a:lnSpc>
                        <a:spcBef>
                          <a:spcPts val="215"/>
                        </a:spcBef>
                        <a:spcAft>
                          <a:spcPts val="0"/>
                        </a:spcAft>
                      </a:pPr>
                      <a:r>
                        <a:rPr lang="en-US" sz="1400" spc="5" dirty="0">
                          <a:solidFill>
                            <a:schemeClr val="bg2"/>
                          </a:solidFill>
                          <a:effectLst/>
                        </a:rPr>
                        <a:t>T</a:t>
                      </a:r>
                      <a:r>
                        <a:rPr lang="en-US" sz="1400" spc="-5" dirty="0">
                          <a:solidFill>
                            <a:schemeClr val="bg2"/>
                          </a:solidFill>
                          <a:effectLst/>
                        </a:rPr>
                        <a:t>O</a:t>
                      </a:r>
                      <a:r>
                        <a:rPr lang="en-US" sz="1400" spc="5" dirty="0">
                          <a:solidFill>
                            <a:schemeClr val="bg2"/>
                          </a:solidFill>
                          <a:effectLst/>
                        </a:rPr>
                        <a:t>T</a:t>
                      </a:r>
                      <a:r>
                        <a:rPr lang="en-US" sz="1400" spc="-30" dirty="0">
                          <a:solidFill>
                            <a:schemeClr val="bg2"/>
                          </a:solidFill>
                          <a:effectLst/>
                        </a:rPr>
                        <a:t>A</a:t>
                      </a:r>
                      <a:r>
                        <a:rPr lang="en-US" sz="1400" dirty="0">
                          <a:solidFill>
                            <a:schemeClr val="bg2"/>
                          </a:solidFill>
                          <a:effectLst/>
                        </a:rPr>
                        <a:t>L</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265430" marR="0" algn="r">
                        <a:lnSpc>
                          <a:spcPct val="115000"/>
                        </a:lnSpc>
                        <a:spcBef>
                          <a:spcPts val="215"/>
                        </a:spcBef>
                        <a:spcAft>
                          <a:spcPts val="0"/>
                        </a:spcAft>
                      </a:pPr>
                      <a:r>
                        <a:rPr lang="en-US" sz="1400" spc="-15" dirty="0">
                          <a:solidFill>
                            <a:schemeClr val="bg2"/>
                          </a:solidFill>
                          <a:effectLst/>
                        </a:rPr>
                        <a:t>14,830</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35560" marR="0" algn="r">
                        <a:lnSpc>
                          <a:spcPct val="115000"/>
                        </a:lnSpc>
                        <a:spcBef>
                          <a:spcPts val="215"/>
                        </a:spcBef>
                        <a:spcAft>
                          <a:spcPts val="0"/>
                        </a:spcAft>
                      </a:pPr>
                      <a:r>
                        <a:rPr lang="en-US" sz="1400" spc="-20" dirty="0">
                          <a:solidFill>
                            <a:schemeClr val="bg2"/>
                          </a:solidFill>
                          <a:effectLst/>
                        </a:rPr>
                        <a:t>1</a:t>
                      </a:r>
                      <a:r>
                        <a:rPr lang="en-US" sz="1400" spc="-15" dirty="0">
                          <a:solidFill>
                            <a:schemeClr val="bg2"/>
                          </a:solidFill>
                          <a:effectLst/>
                        </a:rPr>
                        <a:t>00.00%</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6350" marR="0" algn="r">
                        <a:lnSpc>
                          <a:spcPct val="115000"/>
                        </a:lnSpc>
                        <a:spcBef>
                          <a:spcPts val="215"/>
                        </a:spcBef>
                        <a:spcAft>
                          <a:spcPts val="0"/>
                        </a:spcAft>
                      </a:pPr>
                      <a:r>
                        <a:rPr lang="en-US" sz="1400" spc="-15" dirty="0">
                          <a:solidFill>
                            <a:schemeClr val="bg2"/>
                          </a:solidFill>
                          <a:effectLst/>
                        </a:rPr>
                        <a:t>64,365</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35560" marR="19050" algn="r">
                        <a:lnSpc>
                          <a:spcPct val="115000"/>
                        </a:lnSpc>
                        <a:spcBef>
                          <a:spcPts val="215"/>
                        </a:spcBef>
                        <a:spcAft>
                          <a:spcPts val="0"/>
                        </a:spcAft>
                      </a:pPr>
                      <a:r>
                        <a:rPr lang="en-US" sz="1400" spc="-20" dirty="0">
                          <a:solidFill>
                            <a:schemeClr val="bg2"/>
                          </a:solidFill>
                          <a:effectLst/>
                        </a:rPr>
                        <a:t>100.00%</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35560" marR="26670" algn="r">
                        <a:lnSpc>
                          <a:spcPct val="115000"/>
                        </a:lnSpc>
                        <a:spcBef>
                          <a:spcPts val="215"/>
                        </a:spcBef>
                        <a:spcAft>
                          <a:spcPts val="0"/>
                        </a:spcAft>
                      </a:pPr>
                      <a:r>
                        <a:rPr lang="en-US" sz="1400" spc="-20" dirty="0">
                          <a:solidFill>
                            <a:schemeClr val="bg2"/>
                          </a:solidFill>
                          <a:effectLst/>
                        </a:rPr>
                        <a:t>100.00%</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r>
            </a:tbl>
          </a:graphicData>
        </a:graphic>
      </p:graphicFrame>
    </p:spTree>
    <p:extLst>
      <p:ext uri="{BB962C8B-B14F-4D97-AF65-F5344CB8AC3E}">
        <p14:creationId xmlns:p14="http://schemas.microsoft.com/office/powerpoint/2010/main" val="1761038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Recurring</a:t>
            </a:r>
            <a:br>
              <a:rPr lang="en-US" dirty="0" smtClean="0"/>
            </a:br>
            <a:r>
              <a:rPr lang="en-US" dirty="0" smtClean="0"/>
              <a:t>Cost Analysis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9735221"/>
              </p:ext>
            </p:extLst>
          </p:nvPr>
        </p:nvGraphicFramePr>
        <p:xfrm>
          <a:off x="838199" y="3179667"/>
          <a:ext cx="7848600" cy="1979771"/>
        </p:xfrm>
        <a:graphic>
          <a:graphicData uri="http://schemas.openxmlformats.org/drawingml/2006/table">
            <a:tbl>
              <a:tblPr firstRow="1" firstCol="1" lastRow="1" lastCol="1" bandRow="1" bandCol="1">
                <a:tableStyleId>{5C22544A-7EE6-4342-B048-85BDC9FD1C3A}</a:tableStyleId>
              </a:tblPr>
              <a:tblGrid>
                <a:gridCol w="1264920"/>
                <a:gridCol w="1645920"/>
                <a:gridCol w="1645920"/>
                <a:gridCol w="1645920"/>
                <a:gridCol w="1645920"/>
              </a:tblGrid>
              <a:tr h="182880">
                <a:tc>
                  <a:txBody>
                    <a:bodyPr/>
                    <a:lstStyle/>
                    <a:p>
                      <a:pPr marL="160655" marR="0" algn="ctr">
                        <a:lnSpc>
                          <a:spcPct val="115000"/>
                        </a:lnSpc>
                        <a:spcBef>
                          <a:spcPts val="220"/>
                        </a:spcBef>
                        <a:spcAft>
                          <a:spcPts val="0"/>
                        </a:spcAft>
                      </a:pPr>
                      <a:r>
                        <a:rPr lang="en-US" sz="1400" dirty="0">
                          <a:solidFill>
                            <a:schemeClr val="bg2"/>
                          </a:solidFill>
                          <a:effectLst/>
                        </a:rPr>
                        <a:t>Community </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34925" marR="0" algn="ctr">
                        <a:lnSpc>
                          <a:spcPct val="115000"/>
                        </a:lnSpc>
                        <a:spcBef>
                          <a:spcPts val="220"/>
                        </a:spcBef>
                        <a:spcAft>
                          <a:spcPts val="0"/>
                        </a:spcAft>
                      </a:pPr>
                      <a:r>
                        <a:rPr lang="en-US" sz="1400" spc="25" dirty="0">
                          <a:solidFill>
                            <a:schemeClr val="bg2"/>
                          </a:solidFill>
                          <a:effectLst/>
                        </a:rPr>
                        <a:t>P</a:t>
                      </a:r>
                      <a:r>
                        <a:rPr lang="en-US" sz="1400" spc="55" dirty="0">
                          <a:solidFill>
                            <a:schemeClr val="bg2"/>
                          </a:solidFill>
                          <a:effectLst/>
                        </a:rPr>
                        <a:t>a</a:t>
                      </a:r>
                      <a:r>
                        <a:rPr lang="en-US" sz="1400" spc="-5" dirty="0">
                          <a:solidFill>
                            <a:schemeClr val="bg2"/>
                          </a:solidFill>
                          <a:effectLst/>
                        </a:rPr>
                        <a:t>r</a:t>
                      </a:r>
                      <a:r>
                        <a:rPr lang="en-US" sz="1400" spc="-25" dirty="0">
                          <a:solidFill>
                            <a:schemeClr val="bg2"/>
                          </a:solidFill>
                          <a:effectLst/>
                        </a:rPr>
                        <a:t>t</a:t>
                      </a:r>
                      <a:r>
                        <a:rPr lang="en-US" sz="1400" spc="25" dirty="0">
                          <a:solidFill>
                            <a:schemeClr val="bg2"/>
                          </a:solidFill>
                          <a:effectLst/>
                        </a:rPr>
                        <a:t>i</a:t>
                      </a:r>
                      <a:r>
                        <a:rPr lang="en-US" sz="1400" spc="-20" dirty="0">
                          <a:solidFill>
                            <a:schemeClr val="bg2"/>
                          </a:solidFill>
                          <a:effectLst/>
                        </a:rPr>
                        <a:t>c</a:t>
                      </a:r>
                      <a:r>
                        <a:rPr lang="en-US" sz="1400" spc="25" dirty="0">
                          <a:solidFill>
                            <a:schemeClr val="bg2"/>
                          </a:solidFill>
                          <a:effectLst/>
                        </a:rPr>
                        <a:t>i</a:t>
                      </a:r>
                      <a:r>
                        <a:rPr lang="en-US" sz="1400" spc="10" dirty="0">
                          <a:solidFill>
                            <a:schemeClr val="bg2"/>
                          </a:solidFill>
                          <a:effectLst/>
                        </a:rPr>
                        <a:t>p</a:t>
                      </a:r>
                      <a:r>
                        <a:rPr lang="en-US" sz="1400" spc="55" dirty="0">
                          <a:solidFill>
                            <a:schemeClr val="bg2"/>
                          </a:solidFill>
                          <a:effectLst/>
                        </a:rPr>
                        <a:t>a</a:t>
                      </a:r>
                      <a:r>
                        <a:rPr lang="en-US" sz="1400" spc="-25" dirty="0">
                          <a:solidFill>
                            <a:schemeClr val="bg2"/>
                          </a:solidFill>
                          <a:effectLst/>
                        </a:rPr>
                        <a:t>t</a:t>
                      </a:r>
                      <a:r>
                        <a:rPr lang="en-US" sz="1400" spc="25" dirty="0">
                          <a:solidFill>
                            <a:schemeClr val="bg2"/>
                          </a:solidFill>
                          <a:effectLst/>
                        </a:rPr>
                        <a:t>i</a:t>
                      </a:r>
                      <a:r>
                        <a:rPr lang="en-US" sz="1400" spc="5" dirty="0">
                          <a:solidFill>
                            <a:schemeClr val="bg2"/>
                          </a:solidFill>
                          <a:effectLst/>
                        </a:rPr>
                        <a:t>o</a:t>
                      </a:r>
                      <a:r>
                        <a:rPr lang="en-US" sz="1400" dirty="0">
                          <a:solidFill>
                            <a:schemeClr val="bg2"/>
                          </a:solidFill>
                          <a:effectLst/>
                        </a:rPr>
                        <a:t>n</a:t>
                      </a:r>
                      <a:r>
                        <a:rPr lang="en-US" sz="1400" spc="120" dirty="0">
                          <a:solidFill>
                            <a:schemeClr val="bg2"/>
                          </a:solidFill>
                          <a:effectLst/>
                        </a:rPr>
                        <a:t> </a:t>
                      </a:r>
                      <a:r>
                        <a:rPr lang="en-US" sz="1400" spc="-25" dirty="0">
                          <a:solidFill>
                            <a:schemeClr val="bg2"/>
                          </a:solidFill>
                          <a:effectLst/>
                        </a:rPr>
                        <a:t>R</a:t>
                      </a:r>
                      <a:r>
                        <a:rPr lang="en-US" sz="1400" spc="60" dirty="0">
                          <a:solidFill>
                            <a:schemeClr val="bg2"/>
                          </a:solidFill>
                          <a:effectLst/>
                        </a:rPr>
                        <a:t>a</a:t>
                      </a:r>
                      <a:r>
                        <a:rPr lang="en-US" sz="1400" spc="-25" dirty="0">
                          <a:solidFill>
                            <a:schemeClr val="bg2"/>
                          </a:solidFill>
                          <a:effectLst/>
                        </a:rPr>
                        <a:t>t</a:t>
                      </a:r>
                      <a:r>
                        <a:rPr lang="en-US" sz="1400" spc="25" dirty="0">
                          <a:solidFill>
                            <a:schemeClr val="bg2"/>
                          </a:solidFill>
                          <a:effectLst/>
                        </a:rPr>
                        <a:t>i</a:t>
                      </a:r>
                      <a:r>
                        <a:rPr lang="en-US" sz="1400" dirty="0">
                          <a:solidFill>
                            <a:schemeClr val="bg2"/>
                          </a:solidFill>
                          <a:effectLst/>
                        </a:rPr>
                        <a:t>o</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106680" marR="0" algn="ctr">
                        <a:lnSpc>
                          <a:spcPct val="115000"/>
                        </a:lnSpc>
                        <a:spcBef>
                          <a:spcPts val="220"/>
                        </a:spcBef>
                        <a:spcAft>
                          <a:spcPts val="0"/>
                        </a:spcAft>
                      </a:pPr>
                      <a:r>
                        <a:rPr lang="en-US" sz="1400" spc="-10" dirty="0">
                          <a:solidFill>
                            <a:schemeClr val="bg2"/>
                          </a:solidFill>
                          <a:effectLst/>
                        </a:rPr>
                        <a:t>Current</a:t>
                      </a:r>
                      <a:r>
                        <a:rPr lang="en-US" sz="1400" dirty="0">
                          <a:solidFill>
                            <a:schemeClr val="bg2"/>
                          </a:solidFill>
                          <a:effectLst/>
                        </a:rPr>
                        <a:t> B</a:t>
                      </a:r>
                      <a:r>
                        <a:rPr lang="en-US" sz="1400" spc="5" dirty="0">
                          <a:solidFill>
                            <a:schemeClr val="bg2"/>
                          </a:solidFill>
                          <a:effectLst/>
                        </a:rPr>
                        <a:t>ud</a:t>
                      </a:r>
                      <a:r>
                        <a:rPr lang="en-US" sz="1400" spc="10" dirty="0">
                          <a:solidFill>
                            <a:schemeClr val="bg2"/>
                          </a:solidFill>
                          <a:effectLst/>
                        </a:rPr>
                        <a:t>g</a:t>
                      </a:r>
                      <a:r>
                        <a:rPr lang="en-US" sz="1400" spc="55" dirty="0">
                          <a:solidFill>
                            <a:schemeClr val="bg2"/>
                          </a:solidFill>
                          <a:effectLst/>
                        </a:rPr>
                        <a:t>e</a:t>
                      </a:r>
                      <a:r>
                        <a:rPr lang="en-US" sz="1400" dirty="0">
                          <a:solidFill>
                            <a:schemeClr val="bg2"/>
                          </a:solidFill>
                          <a:effectLst/>
                        </a:rPr>
                        <a:t>t</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106680" marR="0" algn="ctr">
                        <a:lnSpc>
                          <a:spcPct val="115000"/>
                        </a:lnSpc>
                        <a:spcBef>
                          <a:spcPts val="220"/>
                        </a:spcBef>
                        <a:spcAft>
                          <a:spcPts val="0"/>
                        </a:spcAft>
                      </a:pPr>
                      <a:r>
                        <a:rPr lang="en-US" sz="1400" spc="-25" dirty="0">
                          <a:solidFill>
                            <a:schemeClr val="bg2"/>
                          </a:solidFill>
                          <a:effectLst/>
                        </a:rPr>
                        <a:t>N</a:t>
                      </a:r>
                      <a:r>
                        <a:rPr lang="en-US" sz="1400" spc="55" dirty="0">
                          <a:solidFill>
                            <a:schemeClr val="bg2"/>
                          </a:solidFill>
                          <a:effectLst/>
                        </a:rPr>
                        <a:t>e</a:t>
                      </a:r>
                      <a:r>
                        <a:rPr lang="en-US" sz="1400" dirty="0">
                          <a:solidFill>
                            <a:schemeClr val="bg2"/>
                          </a:solidFill>
                          <a:effectLst/>
                        </a:rPr>
                        <a:t>w</a:t>
                      </a:r>
                      <a:r>
                        <a:rPr lang="en-US" sz="1400" spc="120" dirty="0">
                          <a:solidFill>
                            <a:schemeClr val="bg2"/>
                          </a:solidFill>
                          <a:effectLst/>
                        </a:rPr>
                        <a:t> </a:t>
                      </a:r>
                      <a:r>
                        <a:rPr lang="en-US" sz="1400" spc="-25" dirty="0">
                          <a:solidFill>
                            <a:schemeClr val="bg2"/>
                          </a:solidFill>
                          <a:effectLst/>
                        </a:rPr>
                        <a:t>A</a:t>
                      </a:r>
                      <a:r>
                        <a:rPr lang="en-US" sz="1400" spc="-85" dirty="0">
                          <a:solidFill>
                            <a:schemeClr val="bg2"/>
                          </a:solidFill>
                          <a:effectLst/>
                        </a:rPr>
                        <a:t>s</a:t>
                      </a:r>
                      <a:r>
                        <a:rPr lang="en-US" sz="1400" spc="-90" dirty="0">
                          <a:solidFill>
                            <a:schemeClr val="bg2"/>
                          </a:solidFill>
                          <a:effectLst/>
                        </a:rPr>
                        <a:t>s</a:t>
                      </a:r>
                      <a:r>
                        <a:rPr lang="en-US" sz="1400" spc="55" dirty="0">
                          <a:solidFill>
                            <a:schemeClr val="bg2"/>
                          </a:solidFill>
                          <a:effectLst/>
                        </a:rPr>
                        <a:t>e</a:t>
                      </a:r>
                      <a:r>
                        <a:rPr lang="en-US" sz="1400" spc="-85" dirty="0">
                          <a:solidFill>
                            <a:schemeClr val="bg2"/>
                          </a:solidFill>
                          <a:effectLst/>
                        </a:rPr>
                        <a:t>ss</a:t>
                      </a:r>
                      <a:r>
                        <a:rPr lang="en-US" sz="1400" spc="30" dirty="0">
                          <a:solidFill>
                            <a:schemeClr val="bg2"/>
                          </a:solidFill>
                          <a:effectLst/>
                        </a:rPr>
                        <a:t>m</a:t>
                      </a:r>
                      <a:r>
                        <a:rPr lang="en-US" sz="1400" spc="55" dirty="0">
                          <a:solidFill>
                            <a:schemeClr val="bg2"/>
                          </a:solidFill>
                          <a:effectLst/>
                        </a:rPr>
                        <a:t>e</a:t>
                      </a:r>
                      <a:r>
                        <a:rPr lang="en-US" sz="1400" spc="5" dirty="0">
                          <a:solidFill>
                            <a:schemeClr val="bg2"/>
                          </a:solidFill>
                          <a:effectLst/>
                        </a:rPr>
                        <a:t>n</a:t>
                      </a:r>
                      <a:r>
                        <a:rPr lang="en-US" sz="1400" dirty="0">
                          <a:solidFill>
                            <a:schemeClr val="bg2"/>
                          </a:solidFill>
                          <a:effectLst/>
                        </a:rPr>
                        <a:t>t</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98425" marR="0" algn="ctr">
                        <a:lnSpc>
                          <a:spcPct val="115000"/>
                        </a:lnSpc>
                        <a:spcBef>
                          <a:spcPts val="220"/>
                        </a:spcBef>
                        <a:spcAft>
                          <a:spcPts val="0"/>
                        </a:spcAft>
                      </a:pPr>
                      <a:r>
                        <a:rPr lang="en-US" sz="1400" spc="-25" dirty="0">
                          <a:solidFill>
                            <a:schemeClr val="bg2"/>
                          </a:solidFill>
                          <a:effectLst/>
                        </a:rPr>
                        <a:t>Cost Savings</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r>
              <a:tr h="182880">
                <a:tc>
                  <a:txBody>
                    <a:bodyPr/>
                    <a:lstStyle/>
                    <a:p>
                      <a:pPr marL="17145" marR="0">
                        <a:lnSpc>
                          <a:spcPct val="115000"/>
                        </a:lnSpc>
                        <a:spcBef>
                          <a:spcPts val="185"/>
                        </a:spcBef>
                        <a:spcAft>
                          <a:spcPts val="0"/>
                        </a:spcAft>
                      </a:pPr>
                      <a:r>
                        <a:rPr lang="en-US" sz="1400" spc="-60" dirty="0">
                          <a:solidFill>
                            <a:schemeClr val="bg2"/>
                          </a:solidFill>
                          <a:effectLst/>
                        </a:rPr>
                        <a:t>Charlton</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32385" marR="0" algn="ctr">
                        <a:lnSpc>
                          <a:spcPct val="115000"/>
                        </a:lnSpc>
                        <a:spcBef>
                          <a:spcPts val="185"/>
                        </a:spcBef>
                        <a:spcAft>
                          <a:spcPts val="0"/>
                        </a:spcAft>
                      </a:pPr>
                      <a:r>
                        <a:rPr lang="en-US" sz="1400" spc="-10" dirty="0">
                          <a:solidFill>
                            <a:schemeClr val="bg2"/>
                          </a:solidFill>
                          <a:effectLst/>
                        </a:rPr>
                        <a:t>19.015</a:t>
                      </a:r>
                      <a:r>
                        <a:rPr lang="en-US" sz="1400" dirty="0">
                          <a:solidFill>
                            <a:schemeClr val="bg2"/>
                          </a:solidFill>
                          <a:effectLst/>
                        </a:rPr>
                        <a:t>%</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53340" marR="127000" algn="r">
                        <a:lnSpc>
                          <a:spcPct val="115000"/>
                        </a:lnSpc>
                        <a:spcBef>
                          <a:spcPts val="185"/>
                        </a:spcBef>
                        <a:spcAft>
                          <a:spcPts val="0"/>
                        </a:spcAft>
                      </a:pPr>
                      <a:r>
                        <a:rPr lang="en-US" sz="1400" dirty="0">
                          <a:solidFill>
                            <a:schemeClr val="bg2"/>
                          </a:solidFill>
                          <a:effectLst/>
                        </a:rPr>
                        <a:t>   $272,601</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53340" marR="127000" algn="r">
                        <a:lnSpc>
                          <a:spcPct val="115000"/>
                        </a:lnSpc>
                        <a:spcBef>
                          <a:spcPts val="185"/>
                        </a:spcBef>
                        <a:spcAft>
                          <a:spcPts val="0"/>
                        </a:spcAft>
                      </a:pPr>
                      <a:r>
                        <a:rPr lang="en-US" sz="1400" dirty="0">
                          <a:solidFill>
                            <a:schemeClr val="bg2"/>
                          </a:solidFill>
                          <a:effectLst/>
                        </a:rPr>
                        <a:t>   $</a:t>
                      </a:r>
                      <a:r>
                        <a:rPr lang="en-US" sz="1400" spc="35" dirty="0">
                          <a:solidFill>
                            <a:schemeClr val="bg2"/>
                          </a:solidFill>
                          <a:effectLst/>
                        </a:rPr>
                        <a:t>239,327</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71755" marR="92710" algn="r">
                        <a:lnSpc>
                          <a:spcPct val="115000"/>
                        </a:lnSpc>
                        <a:spcBef>
                          <a:spcPts val="185"/>
                        </a:spcBef>
                        <a:spcAft>
                          <a:spcPts val="0"/>
                        </a:spcAft>
                      </a:pPr>
                      <a:r>
                        <a:rPr lang="en-US" sz="1400" dirty="0">
                          <a:solidFill>
                            <a:schemeClr val="bg2"/>
                          </a:solidFill>
                          <a:effectLst/>
                        </a:rPr>
                        <a:t>$33,142</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r>
              <a:tr h="182880">
                <a:tc>
                  <a:txBody>
                    <a:bodyPr/>
                    <a:lstStyle/>
                    <a:p>
                      <a:pPr marL="17145" marR="0">
                        <a:lnSpc>
                          <a:spcPct val="115000"/>
                        </a:lnSpc>
                        <a:spcBef>
                          <a:spcPts val="185"/>
                        </a:spcBef>
                        <a:spcAft>
                          <a:spcPts val="0"/>
                        </a:spcAft>
                      </a:pPr>
                      <a:r>
                        <a:rPr lang="en-US" sz="1400" spc="-60" dirty="0">
                          <a:solidFill>
                            <a:schemeClr val="bg2"/>
                          </a:solidFill>
                          <a:effectLst/>
                        </a:rPr>
                        <a:t>Oxford</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32385" marR="0" algn="ctr">
                        <a:lnSpc>
                          <a:spcPct val="115000"/>
                        </a:lnSpc>
                        <a:spcBef>
                          <a:spcPts val="185"/>
                        </a:spcBef>
                        <a:spcAft>
                          <a:spcPts val="0"/>
                        </a:spcAft>
                      </a:pPr>
                      <a:r>
                        <a:rPr lang="en-US" sz="1400" spc="-10" dirty="0">
                          <a:solidFill>
                            <a:schemeClr val="bg2"/>
                          </a:solidFill>
                          <a:effectLst/>
                        </a:rPr>
                        <a:t>19.75</a:t>
                      </a:r>
                      <a:r>
                        <a:rPr lang="en-US" sz="1400" dirty="0">
                          <a:solidFill>
                            <a:schemeClr val="bg2"/>
                          </a:solidFill>
                          <a:effectLst/>
                        </a:rPr>
                        <a:t>%</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53340" marR="127000" algn="r">
                        <a:lnSpc>
                          <a:spcPct val="115000"/>
                        </a:lnSpc>
                        <a:spcBef>
                          <a:spcPts val="185"/>
                        </a:spcBef>
                        <a:spcAft>
                          <a:spcPts val="0"/>
                        </a:spcAft>
                      </a:pPr>
                      <a:r>
                        <a:rPr lang="en-US" sz="1400" dirty="0">
                          <a:solidFill>
                            <a:schemeClr val="bg2"/>
                          </a:solidFill>
                          <a:effectLst/>
                        </a:rPr>
                        <a:t>   $394,519</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53340" marR="127000" algn="r">
                        <a:lnSpc>
                          <a:spcPct val="115000"/>
                        </a:lnSpc>
                        <a:spcBef>
                          <a:spcPts val="185"/>
                        </a:spcBef>
                        <a:spcAft>
                          <a:spcPts val="0"/>
                        </a:spcAft>
                      </a:pPr>
                      <a:r>
                        <a:rPr lang="en-US" sz="1400" dirty="0">
                          <a:solidFill>
                            <a:schemeClr val="bg2"/>
                          </a:solidFill>
                          <a:effectLst/>
                        </a:rPr>
                        <a:t>   $</a:t>
                      </a:r>
                      <a:r>
                        <a:rPr lang="en-US" sz="1400" spc="35" dirty="0">
                          <a:solidFill>
                            <a:schemeClr val="bg2"/>
                          </a:solidFill>
                          <a:effectLst/>
                        </a:rPr>
                        <a:t>248,578</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71755" marR="92710" algn="r">
                        <a:lnSpc>
                          <a:spcPct val="115000"/>
                        </a:lnSpc>
                        <a:spcBef>
                          <a:spcPts val="185"/>
                        </a:spcBef>
                        <a:spcAft>
                          <a:spcPts val="0"/>
                        </a:spcAft>
                      </a:pPr>
                      <a:r>
                        <a:rPr lang="en-US" sz="1400" dirty="0">
                          <a:solidFill>
                            <a:schemeClr val="bg2"/>
                          </a:solidFill>
                          <a:effectLst/>
                        </a:rPr>
                        <a:t>$145,941</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r>
              <a:tr h="182880">
                <a:tc>
                  <a:txBody>
                    <a:bodyPr/>
                    <a:lstStyle/>
                    <a:p>
                      <a:pPr marL="17145" marR="0">
                        <a:lnSpc>
                          <a:spcPct val="115000"/>
                        </a:lnSpc>
                        <a:spcBef>
                          <a:spcPts val="185"/>
                        </a:spcBef>
                        <a:spcAft>
                          <a:spcPts val="0"/>
                        </a:spcAft>
                      </a:pPr>
                      <a:r>
                        <a:rPr lang="en-US" sz="1400" spc="-60" dirty="0">
                          <a:solidFill>
                            <a:schemeClr val="bg2"/>
                          </a:solidFill>
                          <a:effectLst/>
                        </a:rPr>
                        <a:t>Southbridge</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32385" marR="0" algn="ctr">
                        <a:lnSpc>
                          <a:spcPct val="115000"/>
                        </a:lnSpc>
                        <a:spcBef>
                          <a:spcPts val="185"/>
                        </a:spcBef>
                        <a:spcAft>
                          <a:spcPts val="0"/>
                        </a:spcAft>
                      </a:pPr>
                      <a:r>
                        <a:rPr lang="en-US" sz="1400" spc="-10" dirty="0">
                          <a:solidFill>
                            <a:schemeClr val="bg2"/>
                          </a:solidFill>
                          <a:effectLst/>
                        </a:rPr>
                        <a:t>28.175%</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53340" marR="127000" algn="r">
                        <a:lnSpc>
                          <a:spcPct val="115000"/>
                        </a:lnSpc>
                        <a:spcBef>
                          <a:spcPts val="185"/>
                        </a:spcBef>
                        <a:spcAft>
                          <a:spcPts val="0"/>
                        </a:spcAft>
                      </a:pPr>
                      <a:r>
                        <a:rPr lang="en-US" sz="1400" dirty="0">
                          <a:solidFill>
                            <a:schemeClr val="bg2"/>
                          </a:solidFill>
                          <a:effectLst/>
                        </a:rPr>
                        <a:t>$420,472</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53340" marR="127000" algn="r">
                        <a:lnSpc>
                          <a:spcPct val="115000"/>
                        </a:lnSpc>
                        <a:spcBef>
                          <a:spcPts val="185"/>
                        </a:spcBef>
                        <a:spcAft>
                          <a:spcPts val="0"/>
                        </a:spcAft>
                      </a:pPr>
                      <a:r>
                        <a:rPr lang="en-US" sz="1400" dirty="0">
                          <a:solidFill>
                            <a:schemeClr val="bg2"/>
                          </a:solidFill>
                          <a:effectLst/>
                        </a:rPr>
                        <a:t>$354,617</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71755" marR="92710" algn="r">
                        <a:lnSpc>
                          <a:spcPct val="115000"/>
                        </a:lnSpc>
                        <a:spcBef>
                          <a:spcPts val="185"/>
                        </a:spcBef>
                        <a:spcAft>
                          <a:spcPts val="0"/>
                        </a:spcAft>
                      </a:pPr>
                      <a:r>
                        <a:rPr lang="en-US" sz="1400" dirty="0">
                          <a:solidFill>
                            <a:schemeClr val="bg2"/>
                          </a:solidFill>
                          <a:effectLst/>
                        </a:rPr>
                        <a:t>$65,855</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r>
              <a:tr h="182880">
                <a:tc>
                  <a:txBody>
                    <a:bodyPr/>
                    <a:lstStyle/>
                    <a:p>
                      <a:pPr marL="17145" marR="0">
                        <a:lnSpc>
                          <a:spcPct val="115000"/>
                        </a:lnSpc>
                        <a:spcBef>
                          <a:spcPts val="185"/>
                        </a:spcBef>
                        <a:spcAft>
                          <a:spcPts val="0"/>
                        </a:spcAft>
                      </a:pPr>
                      <a:r>
                        <a:rPr lang="en-US" sz="1400" spc="-60" dirty="0">
                          <a:solidFill>
                            <a:schemeClr val="bg2"/>
                          </a:solidFill>
                          <a:effectLst/>
                        </a:rPr>
                        <a:t>Spencer</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32385" marR="0" algn="ctr">
                        <a:lnSpc>
                          <a:spcPct val="115000"/>
                        </a:lnSpc>
                        <a:spcBef>
                          <a:spcPts val="185"/>
                        </a:spcBef>
                        <a:spcAft>
                          <a:spcPts val="0"/>
                        </a:spcAft>
                      </a:pPr>
                      <a:r>
                        <a:rPr lang="en-US" sz="1400" spc="-10" dirty="0">
                          <a:solidFill>
                            <a:schemeClr val="bg2"/>
                          </a:solidFill>
                          <a:effectLst/>
                        </a:rPr>
                        <a:t>17.78%</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53340" marR="127000" algn="r">
                        <a:lnSpc>
                          <a:spcPct val="115000"/>
                        </a:lnSpc>
                        <a:spcBef>
                          <a:spcPts val="185"/>
                        </a:spcBef>
                        <a:spcAft>
                          <a:spcPts val="0"/>
                        </a:spcAft>
                      </a:pPr>
                      <a:r>
                        <a:rPr lang="en-US" sz="1400" dirty="0">
                          <a:solidFill>
                            <a:schemeClr val="bg2"/>
                          </a:solidFill>
                          <a:effectLst/>
                        </a:rPr>
                        <a:t>$290,189</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53340" marR="127000" algn="r">
                        <a:lnSpc>
                          <a:spcPct val="115000"/>
                        </a:lnSpc>
                        <a:spcBef>
                          <a:spcPts val="185"/>
                        </a:spcBef>
                        <a:spcAft>
                          <a:spcPts val="0"/>
                        </a:spcAft>
                      </a:pPr>
                      <a:r>
                        <a:rPr lang="en-US" sz="1400" dirty="0">
                          <a:solidFill>
                            <a:schemeClr val="bg2"/>
                          </a:solidFill>
                          <a:effectLst/>
                        </a:rPr>
                        <a:t>$223,783</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71755" marR="92710" algn="r">
                        <a:lnSpc>
                          <a:spcPct val="115000"/>
                        </a:lnSpc>
                        <a:spcBef>
                          <a:spcPts val="185"/>
                        </a:spcBef>
                        <a:spcAft>
                          <a:spcPts val="0"/>
                        </a:spcAft>
                      </a:pPr>
                      <a:r>
                        <a:rPr lang="en-US" sz="1400" dirty="0">
                          <a:solidFill>
                            <a:schemeClr val="bg2"/>
                          </a:solidFill>
                          <a:effectLst/>
                        </a:rPr>
                        <a:t>$66,406</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r>
              <a:tr h="182880">
                <a:tc>
                  <a:txBody>
                    <a:bodyPr/>
                    <a:lstStyle/>
                    <a:p>
                      <a:pPr marL="17145" marR="0">
                        <a:lnSpc>
                          <a:spcPct val="115000"/>
                        </a:lnSpc>
                        <a:spcBef>
                          <a:spcPts val="185"/>
                        </a:spcBef>
                        <a:spcAft>
                          <a:spcPts val="0"/>
                        </a:spcAft>
                      </a:pPr>
                      <a:r>
                        <a:rPr lang="en-US" sz="1400" spc="-60" dirty="0">
                          <a:solidFill>
                            <a:schemeClr val="bg2"/>
                          </a:solidFill>
                          <a:effectLst/>
                        </a:rPr>
                        <a:t>Sturbridge</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32385" marR="0" algn="ctr">
                        <a:lnSpc>
                          <a:spcPct val="115000"/>
                        </a:lnSpc>
                        <a:spcBef>
                          <a:spcPts val="185"/>
                        </a:spcBef>
                        <a:spcAft>
                          <a:spcPts val="0"/>
                        </a:spcAft>
                      </a:pPr>
                      <a:r>
                        <a:rPr lang="en-US" sz="1400" spc="-10" dirty="0">
                          <a:solidFill>
                            <a:schemeClr val="bg2"/>
                          </a:solidFill>
                          <a:effectLst/>
                        </a:rPr>
                        <a:t>15.28%</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53340" marR="127000" algn="r">
                        <a:lnSpc>
                          <a:spcPct val="115000"/>
                        </a:lnSpc>
                        <a:spcBef>
                          <a:spcPts val="185"/>
                        </a:spcBef>
                        <a:spcAft>
                          <a:spcPts val="0"/>
                        </a:spcAft>
                      </a:pPr>
                      <a:r>
                        <a:rPr lang="en-US" sz="1400" dirty="0">
                          <a:solidFill>
                            <a:schemeClr val="bg2"/>
                          </a:solidFill>
                          <a:effectLst/>
                        </a:rPr>
                        <a:t>$364,867</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53340" marR="149860" algn="r">
                        <a:lnSpc>
                          <a:spcPct val="115000"/>
                        </a:lnSpc>
                        <a:spcBef>
                          <a:spcPts val="185"/>
                        </a:spcBef>
                        <a:spcAft>
                          <a:spcPts val="0"/>
                        </a:spcAft>
                      </a:pPr>
                      <a:r>
                        <a:rPr lang="en-US" sz="1400" dirty="0">
                          <a:solidFill>
                            <a:schemeClr val="bg2"/>
                          </a:solidFill>
                          <a:effectLst/>
                        </a:rPr>
                        <a:t>$192,318</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71755" marR="92710" algn="r">
                        <a:lnSpc>
                          <a:spcPct val="115000"/>
                        </a:lnSpc>
                        <a:spcBef>
                          <a:spcPts val="185"/>
                        </a:spcBef>
                        <a:spcAft>
                          <a:spcPts val="0"/>
                        </a:spcAft>
                      </a:pPr>
                      <a:r>
                        <a:rPr lang="en-US" sz="1400" dirty="0">
                          <a:solidFill>
                            <a:schemeClr val="bg2"/>
                          </a:solidFill>
                          <a:effectLst/>
                        </a:rPr>
                        <a:t>$172,550</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r>
              <a:tr h="507587">
                <a:tc>
                  <a:txBody>
                    <a:bodyPr/>
                    <a:lstStyle/>
                    <a:p>
                      <a:pPr marL="17145" marR="0">
                        <a:lnSpc>
                          <a:spcPct val="115000"/>
                        </a:lnSpc>
                        <a:spcBef>
                          <a:spcPts val="210"/>
                        </a:spcBef>
                        <a:spcAft>
                          <a:spcPts val="0"/>
                        </a:spcAft>
                      </a:pPr>
                      <a:r>
                        <a:rPr lang="en-US" sz="1400" spc="10" dirty="0">
                          <a:solidFill>
                            <a:schemeClr val="bg2"/>
                          </a:solidFill>
                          <a:effectLst/>
                        </a:rPr>
                        <a:t>T</a:t>
                      </a:r>
                      <a:r>
                        <a:rPr lang="en-US" sz="1400" spc="-10" dirty="0">
                          <a:solidFill>
                            <a:schemeClr val="bg2"/>
                          </a:solidFill>
                          <a:effectLst/>
                        </a:rPr>
                        <a:t>O</a:t>
                      </a:r>
                      <a:r>
                        <a:rPr lang="en-US" sz="1400" spc="5" dirty="0">
                          <a:solidFill>
                            <a:schemeClr val="bg2"/>
                          </a:solidFill>
                          <a:effectLst/>
                        </a:rPr>
                        <a:t>T</a:t>
                      </a:r>
                      <a:r>
                        <a:rPr lang="en-US" sz="1400" spc="-25" dirty="0">
                          <a:solidFill>
                            <a:schemeClr val="bg2"/>
                          </a:solidFill>
                          <a:effectLst/>
                        </a:rPr>
                        <a:t>A</a:t>
                      </a:r>
                      <a:r>
                        <a:rPr lang="en-US" sz="1400" dirty="0">
                          <a:solidFill>
                            <a:schemeClr val="bg2"/>
                          </a:solidFill>
                          <a:effectLst/>
                        </a:rPr>
                        <a:t>L</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0" marR="12065" algn="ctr">
                        <a:lnSpc>
                          <a:spcPct val="115000"/>
                        </a:lnSpc>
                        <a:spcBef>
                          <a:spcPts val="210"/>
                        </a:spcBef>
                        <a:spcAft>
                          <a:spcPts val="0"/>
                        </a:spcAft>
                        <a:tabLst>
                          <a:tab pos="1118235" algn="l"/>
                        </a:tabLst>
                      </a:pPr>
                      <a:r>
                        <a:rPr lang="en-US" sz="1400" spc="-20" dirty="0">
                          <a:solidFill>
                            <a:schemeClr val="bg2"/>
                          </a:solidFill>
                          <a:effectLst/>
                        </a:rPr>
                        <a:t>1</a:t>
                      </a:r>
                      <a:r>
                        <a:rPr lang="en-US" sz="1400" spc="-10" dirty="0">
                          <a:solidFill>
                            <a:schemeClr val="bg2"/>
                          </a:solidFill>
                          <a:effectLst/>
                        </a:rPr>
                        <a:t>0</a:t>
                      </a:r>
                      <a:r>
                        <a:rPr lang="en-US" sz="1400" spc="-20" dirty="0">
                          <a:solidFill>
                            <a:schemeClr val="bg2"/>
                          </a:solidFill>
                          <a:effectLst/>
                        </a:rPr>
                        <a:t>0</a:t>
                      </a:r>
                      <a:r>
                        <a:rPr lang="en-US" sz="1400" dirty="0">
                          <a:solidFill>
                            <a:schemeClr val="bg2"/>
                          </a:solidFill>
                          <a:effectLst/>
                        </a:rPr>
                        <a:t>%</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62865" marR="127000" algn="r">
                        <a:lnSpc>
                          <a:spcPct val="115000"/>
                        </a:lnSpc>
                        <a:spcBef>
                          <a:spcPts val="210"/>
                        </a:spcBef>
                        <a:spcAft>
                          <a:spcPts val="0"/>
                        </a:spcAft>
                      </a:pPr>
                      <a:r>
                        <a:rPr lang="en-US" sz="1400" dirty="0">
                          <a:solidFill>
                            <a:schemeClr val="bg2"/>
                          </a:solidFill>
                          <a:effectLst/>
                        </a:rPr>
                        <a:t>$  1</a:t>
                      </a:r>
                      <a:r>
                        <a:rPr lang="en-US" sz="1400" spc="-10" dirty="0">
                          <a:solidFill>
                            <a:schemeClr val="bg2"/>
                          </a:solidFill>
                          <a:effectLst/>
                        </a:rPr>
                        <a:t>,742,648</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61595" marR="149860" algn="r">
                        <a:lnSpc>
                          <a:spcPct val="115000"/>
                        </a:lnSpc>
                        <a:spcBef>
                          <a:spcPts val="210"/>
                        </a:spcBef>
                        <a:spcAft>
                          <a:spcPts val="0"/>
                        </a:spcAft>
                      </a:pPr>
                      <a:r>
                        <a:rPr lang="en-US" sz="1400" dirty="0">
                          <a:solidFill>
                            <a:schemeClr val="bg2"/>
                          </a:solidFill>
                          <a:effectLst/>
                        </a:rPr>
                        <a:t>$     1,258,623</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c>
                  <a:txBody>
                    <a:bodyPr/>
                    <a:lstStyle/>
                    <a:p>
                      <a:pPr marL="71755" marR="92710" algn="r">
                        <a:lnSpc>
                          <a:spcPct val="115000"/>
                        </a:lnSpc>
                        <a:spcBef>
                          <a:spcPts val="210"/>
                        </a:spcBef>
                        <a:spcAft>
                          <a:spcPts val="0"/>
                        </a:spcAft>
                      </a:pPr>
                      <a:r>
                        <a:rPr lang="en-US" sz="1400" dirty="0">
                          <a:solidFill>
                            <a:schemeClr val="bg2"/>
                          </a:solidFill>
                          <a:effectLst/>
                        </a:rPr>
                        <a:t>$    </a:t>
                      </a:r>
                      <a:r>
                        <a:rPr lang="en-US" sz="1400" spc="-25" dirty="0">
                          <a:solidFill>
                            <a:schemeClr val="bg2"/>
                          </a:solidFill>
                          <a:effectLst/>
                        </a:rPr>
                        <a:t>483,895</a:t>
                      </a:r>
                      <a:endParaRPr lang="en-US"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rgbClr val="FFFF00"/>
                    </a:solidFill>
                  </a:tcPr>
                </a:tc>
              </a:tr>
            </a:tbl>
          </a:graphicData>
        </a:graphic>
      </p:graphicFrame>
    </p:spTree>
    <p:extLst>
      <p:ext uri="{BB962C8B-B14F-4D97-AF65-F5344CB8AC3E}">
        <p14:creationId xmlns:p14="http://schemas.microsoft.com/office/powerpoint/2010/main" val="3166430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Cost Savings Summary</a:t>
            </a:r>
            <a:endParaRPr lang="en-US" dirty="0"/>
          </a:p>
        </p:txBody>
      </p:sp>
      <p:sp>
        <p:nvSpPr>
          <p:cNvPr id="3" name="Content Placeholder 2"/>
          <p:cNvSpPr>
            <a:spLocks noGrp="1"/>
          </p:cNvSpPr>
          <p:nvPr>
            <p:ph idx="1"/>
          </p:nvPr>
        </p:nvSpPr>
        <p:spPr>
          <a:xfrm>
            <a:off x="423081" y="1828800"/>
            <a:ext cx="8229600" cy="4525963"/>
          </a:xfrm>
        </p:spPr>
        <p:txBody>
          <a:bodyPr/>
          <a:lstStyle/>
          <a:p>
            <a:pPr marL="0" indent="0" algn="ctr">
              <a:buNone/>
            </a:pPr>
            <a:endParaRPr lang="en-US" dirty="0" smtClean="0"/>
          </a:p>
          <a:p>
            <a:pPr marL="0" indent="0" algn="ctr">
              <a:buNone/>
            </a:pPr>
            <a:r>
              <a:rPr lang="en-US" dirty="0" smtClean="0"/>
              <a:t>Annual Recurring and Capital Costs</a:t>
            </a: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4059897469"/>
              </p:ext>
            </p:extLst>
          </p:nvPr>
        </p:nvGraphicFramePr>
        <p:xfrm>
          <a:off x="1597025" y="3233859"/>
          <a:ext cx="5949950" cy="1715844"/>
        </p:xfrm>
        <a:graphic>
          <a:graphicData uri="http://schemas.openxmlformats.org/presentationml/2006/ole">
            <mc:AlternateContent xmlns:mc="http://schemas.openxmlformats.org/markup-compatibility/2006">
              <mc:Choice xmlns:v="urn:schemas-microsoft-com:vml" Requires="v">
                <p:oleObj spid="_x0000_s3086" name="Document" r:id="rId3" imgW="5956042" imgH="1717137" progId="Word.Document.12">
                  <p:embed/>
                </p:oleObj>
              </mc:Choice>
              <mc:Fallback>
                <p:oleObj name="Document" r:id="rId3" imgW="5956042" imgH="1717137" progId="Word.Document.12">
                  <p:embed/>
                  <p:pic>
                    <p:nvPicPr>
                      <p:cNvPr id="0" name=""/>
                      <p:cNvPicPr/>
                      <p:nvPr/>
                    </p:nvPicPr>
                    <p:blipFill>
                      <a:blip r:embed="rId4"/>
                      <a:stretch>
                        <a:fillRect/>
                      </a:stretch>
                    </p:blipFill>
                    <p:spPr>
                      <a:xfrm>
                        <a:off x="1597025" y="3233859"/>
                        <a:ext cx="5949950" cy="1715844"/>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4293796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State 911 Department</a:t>
            </a:r>
            <a:br>
              <a:rPr lang="en-US" sz="3200" dirty="0" smtClean="0"/>
            </a:br>
            <a:r>
              <a:rPr lang="en-US" sz="3200" dirty="0" smtClean="0"/>
              <a:t>Grant Funding</a:t>
            </a:r>
            <a:br>
              <a:rPr lang="en-US" sz="3200" dirty="0" smtClean="0"/>
            </a:br>
            <a:r>
              <a:rPr lang="en-US" sz="3200" dirty="0" smtClean="0"/>
              <a:t>Recurring Costs</a:t>
            </a:r>
            <a:endParaRPr lang="en-US" sz="3200" dirty="0"/>
          </a:p>
        </p:txBody>
      </p:sp>
      <p:sp>
        <p:nvSpPr>
          <p:cNvPr id="3" name="Content Placeholder 2"/>
          <p:cNvSpPr>
            <a:spLocks noGrp="1"/>
          </p:cNvSpPr>
          <p:nvPr>
            <p:ph idx="1"/>
          </p:nvPr>
        </p:nvSpPr>
        <p:spPr/>
        <p:txBody>
          <a:bodyPr/>
          <a:lstStyle/>
          <a:p>
            <a:r>
              <a:rPr lang="en-US" sz="2800" b="1" dirty="0" smtClean="0"/>
              <a:t>FY17 Support Funds</a:t>
            </a:r>
          </a:p>
          <a:p>
            <a:pPr lvl="1"/>
            <a:r>
              <a:rPr lang="en-US" sz="2400" b="1" dirty="0" smtClean="0"/>
              <a:t>Charlton	$36,305</a:t>
            </a:r>
          </a:p>
          <a:p>
            <a:pPr lvl="1"/>
            <a:r>
              <a:rPr lang="en-US" sz="2400" b="1" dirty="0" smtClean="0"/>
              <a:t>Oxford		$39,070</a:t>
            </a:r>
          </a:p>
          <a:p>
            <a:pPr lvl="1"/>
            <a:r>
              <a:rPr lang="en-US" sz="2400" b="1" dirty="0" smtClean="0"/>
              <a:t>Southbridge	$44,952</a:t>
            </a:r>
          </a:p>
          <a:p>
            <a:pPr lvl="1"/>
            <a:r>
              <a:rPr lang="en-US" sz="2400" b="1" dirty="0" smtClean="0"/>
              <a:t>Spencer		$36,280</a:t>
            </a:r>
          </a:p>
          <a:p>
            <a:pPr lvl="1"/>
            <a:r>
              <a:rPr lang="en-US" sz="2400" b="1" dirty="0" smtClean="0"/>
              <a:t>Sturbridge	$29,006</a:t>
            </a:r>
          </a:p>
          <a:p>
            <a:pPr lvl="1"/>
            <a:r>
              <a:rPr lang="en-US" sz="2400" b="1" dirty="0" smtClean="0"/>
              <a:t>Total		$185,613</a:t>
            </a:r>
          </a:p>
          <a:p>
            <a:r>
              <a:rPr lang="en-US" sz="2800" b="1" dirty="0" smtClean="0"/>
              <a:t>FY 18 CRECC Funds</a:t>
            </a:r>
          </a:p>
          <a:p>
            <a:pPr lvl="1"/>
            <a:r>
              <a:rPr lang="en-US" sz="2400" b="1" dirty="0" smtClean="0"/>
              <a:t>Support		$187,666</a:t>
            </a:r>
          </a:p>
          <a:p>
            <a:pPr lvl="1"/>
            <a:r>
              <a:rPr lang="en-US" sz="2400" b="1" dirty="0" smtClean="0"/>
              <a:t>Incentive	$410,000</a:t>
            </a:r>
          </a:p>
          <a:p>
            <a:pPr lvl="1"/>
            <a:r>
              <a:rPr lang="en-US" sz="2400" b="1" dirty="0" smtClean="0"/>
              <a:t>Total		$597,666</a:t>
            </a:r>
            <a:endParaRPr lang="en-US" sz="2400" b="1" dirty="0"/>
          </a:p>
        </p:txBody>
      </p:sp>
    </p:spTree>
    <p:extLst>
      <p:ext uri="{BB962C8B-B14F-4D97-AF65-F5344CB8AC3E}">
        <p14:creationId xmlns:p14="http://schemas.microsoft.com/office/powerpoint/2010/main" val="3939367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within Emergency Communications</a:t>
            </a:r>
            <a:endParaRPr lang="en-US" dirty="0"/>
          </a:p>
        </p:txBody>
      </p:sp>
      <p:sp>
        <p:nvSpPr>
          <p:cNvPr id="3" name="Content Placeholder 2"/>
          <p:cNvSpPr>
            <a:spLocks noGrp="1"/>
          </p:cNvSpPr>
          <p:nvPr>
            <p:ph idx="1"/>
          </p:nvPr>
        </p:nvSpPr>
        <p:spPr/>
        <p:txBody>
          <a:bodyPr/>
          <a:lstStyle/>
          <a:p>
            <a:pPr lvl="2"/>
            <a:r>
              <a:rPr lang="en-US" b="1" dirty="0">
                <a:effectLst>
                  <a:outerShdw blurRad="38100" dist="38100" dir="2700000" algn="tl">
                    <a:srgbClr val="000000">
                      <a:alpha val="43137"/>
                    </a:srgbClr>
                  </a:outerShdw>
                </a:effectLst>
              </a:rPr>
              <a:t>New Technology</a:t>
            </a:r>
          </a:p>
          <a:p>
            <a:pPr lvl="3"/>
            <a:r>
              <a:rPr lang="en-US" b="1" dirty="0">
                <a:effectLst>
                  <a:outerShdw blurRad="38100" dist="38100" dir="2700000" algn="tl">
                    <a:srgbClr val="000000">
                      <a:alpha val="43137"/>
                    </a:srgbClr>
                  </a:outerShdw>
                </a:effectLst>
              </a:rPr>
              <a:t>Mapping</a:t>
            </a:r>
          </a:p>
          <a:p>
            <a:pPr lvl="3"/>
            <a:r>
              <a:rPr lang="en-US" b="1" dirty="0">
                <a:effectLst>
                  <a:outerShdw blurRad="38100" dist="38100" dir="2700000" algn="tl">
                    <a:srgbClr val="000000">
                      <a:alpha val="43137"/>
                    </a:srgbClr>
                  </a:outerShdw>
                </a:effectLst>
              </a:rPr>
              <a:t>Wireless location</a:t>
            </a:r>
          </a:p>
          <a:p>
            <a:pPr lvl="2"/>
            <a:r>
              <a:rPr lang="en-US" b="1" dirty="0">
                <a:effectLst>
                  <a:outerShdw blurRad="38100" dist="38100" dir="2700000" algn="tl">
                    <a:srgbClr val="000000">
                      <a:alpha val="43137"/>
                    </a:srgbClr>
                  </a:outerShdw>
                </a:effectLst>
              </a:rPr>
              <a:t>Next Generation 911</a:t>
            </a:r>
          </a:p>
          <a:p>
            <a:pPr lvl="3"/>
            <a:r>
              <a:rPr lang="en-US" b="1" dirty="0">
                <a:effectLst>
                  <a:outerShdw blurRad="38100" dist="38100" dir="2700000" algn="tl">
                    <a:srgbClr val="000000">
                      <a:alpha val="43137"/>
                    </a:srgbClr>
                  </a:outerShdw>
                </a:effectLst>
              </a:rPr>
              <a:t>Receipt of information from social media, video images and other electronic systems</a:t>
            </a:r>
          </a:p>
          <a:p>
            <a:pPr lvl="2"/>
            <a:r>
              <a:rPr lang="en-US" b="1" dirty="0">
                <a:effectLst>
                  <a:outerShdw blurRad="38100" dist="38100" dir="2700000" algn="tl">
                    <a:srgbClr val="000000">
                      <a:alpha val="43137"/>
                    </a:srgbClr>
                  </a:outerShdw>
                </a:effectLst>
              </a:rPr>
              <a:t>FirstNet</a:t>
            </a:r>
          </a:p>
          <a:p>
            <a:pPr lvl="3"/>
            <a:r>
              <a:rPr lang="en-US" b="1" dirty="0">
                <a:effectLst>
                  <a:outerShdw blurRad="38100" dist="38100" dir="2700000" algn="tl">
                    <a:srgbClr val="000000">
                      <a:alpha val="43137"/>
                    </a:srgbClr>
                  </a:outerShdw>
                </a:effectLst>
              </a:rPr>
              <a:t>To provide emergency responders with high-speed, wireless broadband network</a:t>
            </a:r>
          </a:p>
          <a:p>
            <a:pPr lvl="2"/>
            <a:r>
              <a:rPr lang="en-US" b="1" dirty="0">
                <a:effectLst>
                  <a:outerShdw blurRad="38100" dist="38100" dir="2700000" algn="tl">
                    <a:srgbClr val="000000">
                      <a:alpha val="43137"/>
                    </a:srgbClr>
                  </a:outerShdw>
                </a:effectLst>
              </a:rPr>
              <a:t>Enhanced Operational </a:t>
            </a:r>
            <a:r>
              <a:rPr lang="en-US" b="1" dirty="0" smtClean="0">
                <a:effectLst>
                  <a:outerShdw blurRad="38100" dist="38100" dir="2700000" algn="tl">
                    <a:srgbClr val="000000">
                      <a:alpha val="43137"/>
                    </a:srgbClr>
                  </a:outerShdw>
                </a:effectLst>
              </a:rPr>
              <a:t>Standards</a:t>
            </a:r>
          </a:p>
          <a:p>
            <a:pPr lvl="2"/>
            <a:r>
              <a:rPr lang="en-US" b="1" dirty="0" smtClean="0">
                <a:effectLst>
                  <a:outerShdw blurRad="38100" dist="38100" dir="2700000" algn="tl">
                    <a:srgbClr val="000000">
                      <a:alpha val="43137"/>
                    </a:srgbClr>
                  </a:outerShdw>
                </a:effectLst>
              </a:rPr>
              <a:t>Emergency Communications operations and personnel are a new </a:t>
            </a:r>
            <a:r>
              <a:rPr lang="en-US" b="1" dirty="0" smtClean="0">
                <a:effectLst>
                  <a:outerShdw blurRad="38100" dist="38100" dir="2700000" algn="tl">
                    <a:srgbClr val="000000">
                      <a:alpha val="43137"/>
                    </a:srgbClr>
                  </a:outerShdw>
                </a:effectLst>
              </a:rPr>
              <a:t>public safety profession</a:t>
            </a:r>
            <a:endParaRPr lang="en-US" b="1" dirty="0">
              <a:effectLst>
                <a:outerShdw blurRad="38100" dist="38100" dir="2700000" algn="tl">
                  <a:srgbClr val="000000">
                    <a:alpha val="43137"/>
                  </a:srgbClr>
                </a:outerShdw>
              </a:effectLst>
            </a:endParaRPr>
          </a:p>
          <a:p>
            <a:pPr lvl="1"/>
            <a:endParaRPr lang="en-US" dirty="0"/>
          </a:p>
        </p:txBody>
      </p:sp>
    </p:spTree>
    <p:extLst>
      <p:ext uri="{BB962C8B-B14F-4D97-AF65-F5344CB8AC3E}">
        <p14:creationId xmlns:p14="http://schemas.microsoft.com/office/powerpoint/2010/main" val="1197146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State 911 Department </a:t>
            </a:r>
            <a:br>
              <a:rPr lang="en-US" sz="4000" dirty="0" smtClean="0"/>
            </a:br>
            <a:r>
              <a:rPr lang="en-US" sz="4000" dirty="0" smtClean="0"/>
              <a:t>Role</a:t>
            </a:r>
            <a:endParaRPr lang="en-US" sz="4000" dirty="0"/>
          </a:p>
        </p:txBody>
      </p:sp>
      <p:sp>
        <p:nvSpPr>
          <p:cNvPr id="3" name="Content Placeholder 2"/>
          <p:cNvSpPr>
            <a:spLocks noGrp="1"/>
          </p:cNvSpPr>
          <p:nvPr>
            <p:ph idx="1"/>
          </p:nvPr>
        </p:nvSpPr>
        <p:spPr/>
        <p:txBody>
          <a:bodyPr/>
          <a:lstStyle/>
          <a:p>
            <a:pPr lvl="2"/>
            <a:r>
              <a:rPr lang="en-US" b="1" dirty="0">
                <a:effectLst>
                  <a:outerShdw blurRad="38100" dist="38100" dir="2700000" algn="tl">
                    <a:srgbClr val="000000">
                      <a:alpha val="43137"/>
                    </a:srgbClr>
                  </a:outerShdw>
                </a:effectLst>
              </a:rPr>
              <a:t>Committed to more effective and economical 911 System</a:t>
            </a:r>
          </a:p>
          <a:p>
            <a:pPr lvl="2"/>
            <a:r>
              <a:rPr lang="en-US" b="1" dirty="0">
                <a:effectLst>
                  <a:outerShdw blurRad="38100" dist="38100" dir="2700000" algn="tl">
                    <a:srgbClr val="000000">
                      <a:alpha val="43137"/>
                    </a:srgbClr>
                  </a:outerShdw>
                </a:effectLst>
              </a:rPr>
              <a:t>Reduce the number of stand alone Public Safety Answering Points (PSAPs) – 134 receive ten or fewer 911 calls per day</a:t>
            </a:r>
          </a:p>
          <a:p>
            <a:pPr lvl="2"/>
            <a:r>
              <a:rPr lang="en-US" b="1" dirty="0">
                <a:effectLst>
                  <a:outerShdw blurRad="38100" dist="38100" dir="2700000" algn="tl">
                    <a:srgbClr val="000000">
                      <a:alpha val="43137"/>
                    </a:srgbClr>
                  </a:outerShdw>
                </a:effectLst>
              </a:rPr>
              <a:t>Strong funding stream – wireless surcharge</a:t>
            </a:r>
          </a:p>
          <a:p>
            <a:pPr lvl="2"/>
            <a:r>
              <a:rPr lang="en-US" b="1" dirty="0">
                <a:effectLst>
                  <a:outerShdw blurRad="38100" dist="38100" dir="2700000" algn="tl">
                    <a:srgbClr val="000000">
                      <a:alpha val="43137"/>
                    </a:srgbClr>
                  </a:outerShdw>
                </a:effectLst>
              </a:rPr>
              <a:t>RECC</a:t>
            </a:r>
          </a:p>
          <a:p>
            <a:pPr lvl="3"/>
            <a:r>
              <a:rPr lang="en-US" b="1" dirty="0">
                <a:effectLst>
                  <a:outerShdw blurRad="38100" dist="38100" dir="2700000" algn="tl">
                    <a:srgbClr val="000000">
                      <a:alpha val="43137"/>
                    </a:srgbClr>
                  </a:outerShdw>
                </a:effectLst>
              </a:rPr>
              <a:t>Incentive funds</a:t>
            </a:r>
          </a:p>
          <a:p>
            <a:pPr lvl="3"/>
            <a:r>
              <a:rPr lang="en-US" b="1" dirty="0">
                <a:effectLst>
                  <a:outerShdw blurRad="38100" dist="38100" dir="2700000" algn="tl">
                    <a:srgbClr val="000000">
                      <a:alpha val="43137"/>
                    </a:srgbClr>
                  </a:outerShdw>
                </a:effectLst>
              </a:rPr>
              <a:t>Development Grants - Construction/facility rehabilitation, design, equipment including radio systems and security measures</a:t>
            </a:r>
          </a:p>
          <a:p>
            <a:pPr lvl="3"/>
            <a:r>
              <a:rPr lang="en-US" b="1" dirty="0">
                <a:effectLst>
                  <a:outerShdw blurRad="38100" dist="38100" dir="2700000" algn="tl">
                    <a:srgbClr val="000000">
                      <a:alpha val="43137"/>
                    </a:srgbClr>
                  </a:outerShdw>
                </a:effectLst>
              </a:rPr>
              <a:t>Ongoing equipment replacement support</a:t>
            </a:r>
          </a:p>
        </p:txBody>
      </p:sp>
    </p:spTree>
    <p:extLst>
      <p:ext uri="{BB962C8B-B14F-4D97-AF65-F5344CB8AC3E}">
        <p14:creationId xmlns:p14="http://schemas.microsoft.com/office/powerpoint/2010/main" val="3790882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Rectangle 2"/>
          <p:cNvSpPr/>
          <p:nvPr/>
        </p:nvSpPr>
        <p:spPr>
          <a:xfrm>
            <a:off x="914400" y="1828800"/>
            <a:ext cx="6781800" cy="4524315"/>
          </a:xfrm>
          <a:prstGeom prst="rect">
            <a:avLst/>
          </a:prstGeom>
        </p:spPr>
        <p:txBody>
          <a:bodyPr wrap="square">
            <a:spAutoFit/>
          </a:bodyPr>
          <a:lstStyle/>
          <a:p>
            <a:pPr marL="514350" indent="-514350">
              <a:buFont typeface="+mj-lt"/>
              <a:buAutoNum type="arabicPeriod"/>
            </a:pPr>
            <a:r>
              <a:rPr lang="en-US" sz="2000" dirty="0" smtClean="0"/>
              <a:t>Introduction </a:t>
            </a:r>
            <a:r>
              <a:rPr lang="en-US" sz="2000" dirty="0"/>
              <a:t>of Project – Brian Palaia, Oxford Town Manager</a:t>
            </a:r>
          </a:p>
          <a:p>
            <a:pPr marL="457200" indent="-457200">
              <a:buFont typeface="+mj-lt"/>
              <a:buAutoNum type="arabicPeriod"/>
            </a:pPr>
            <a:r>
              <a:rPr lang="en-US" sz="2000" dirty="0" smtClean="0"/>
              <a:t>CRECC </a:t>
            </a:r>
            <a:r>
              <a:rPr lang="en-US" sz="2000" dirty="0"/>
              <a:t>Final Report Briefing – Tom </a:t>
            </a:r>
            <a:r>
              <a:rPr lang="en-US" sz="2000" dirty="0" smtClean="0"/>
              <a:t>Kennedy, CTC, Inc.</a:t>
            </a:r>
            <a:endParaRPr lang="en-US" sz="2000" dirty="0"/>
          </a:p>
          <a:p>
            <a:pPr marL="457200" indent="-457200">
              <a:buFont typeface="+mj-lt"/>
              <a:buAutoNum type="arabicPeriod"/>
            </a:pPr>
            <a:r>
              <a:rPr lang="en-US" sz="2000" dirty="0" smtClean="0"/>
              <a:t>Practitioner Panel</a:t>
            </a:r>
          </a:p>
          <a:p>
            <a:pPr marL="914400" lvl="1" indent="-457200">
              <a:buFont typeface="Arial" panose="020B0604020202020204" pitchFamily="34" charset="0"/>
              <a:buChar char="•"/>
            </a:pPr>
            <a:r>
              <a:rPr lang="en-US" sz="2000" dirty="0" smtClean="0"/>
              <a:t>Police </a:t>
            </a:r>
            <a:r>
              <a:rPr lang="en-US" sz="2000" dirty="0"/>
              <a:t>Department </a:t>
            </a:r>
            <a:r>
              <a:rPr lang="en-US" sz="2000" dirty="0" smtClean="0"/>
              <a:t>perspective/benefits </a:t>
            </a:r>
            <a:r>
              <a:rPr lang="en-US" sz="2000" dirty="0"/>
              <a:t>– Chief Thomas Ford, Sturbridge Police Department</a:t>
            </a:r>
          </a:p>
          <a:p>
            <a:pPr marL="914400" lvl="1" indent="-457200">
              <a:buFont typeface="Arial" panose="020B0604020202020204" pitchFamily="34" charset="0"/>
              <a:buChar char="•"/>
            </a:pPr>
            <a:r>
              <a:rPr lang="en-US" sz="2000" dirty="0" smtClean="0"/>
              <a:t>Fire </a:t>
            </a:r>
            <a:r>
              <a:rPr lang="en-US" sz="2000" dirty="0"/>
              <a:t>Department </a:t>
            </a:r>
            <a:r>
              <a:rPr lang="en-US" sz="2000" dirty="0" smtClean="0"/>
              <a:t>perspective/benefits </a:t>
            </a:r>
            <a:r>
              <a:rPr lang="en-US" sz="2000" dirty="0"/>
              <a:t>– Chief Mark DiFronzo, Southbridge Fire Department</a:t>
            </a:r>
          </a:p>
          <a:p>
            <a:pPr marL="914400" lvl="1" indent="-457200">
              <a:buFont typeface="Arial" panose="020B0604020202020204" pitchFamily="34" charset="0"/>
              <a:buChar char="•"/>
            </a:pPr>
            <a:r>
              <a:rPr lang="en-US" sz="2000" dirty="0" smtClean="0"/>
              <a:t>Dispatcher perspective/benefits </a:t>
            </a:r>
            <a:r>
              <a:rPr lang="en-US" sz="2000" dirty="0"/>
              <a:t>– Penny Ryan, Charlton Lead </a:t>
            </a:r>
            <a:r>
              <a:rPr lang="en-US" sz="2000" dirty="0" smtClean="0"/>
              <a:t>Dispatcher</a:t>
            </a:r>
          </a:p>
          <a:p>
            <a:pPr marL="914400" lvl="1" indent="-457200">
              <a:buFont typeface="Arial" panose="020B0604020202020204" pitchFamily="34" charset="0"/>
              <a:buChar char="•"/>
            </a:pPr>
            <a:r>
              <a:rPr lang="en-US" sz="2000" dirty="0" smtClean="0"/>
              <a:t>A Town Manager’s perspective/who has been through the process – Kevin Paicos</a:t>
            </a:r>
            <a:endParaRPr lang="en-US" sz="2000" dirty="0"/>
          </a:p>
          <a:p>
            <a:pPr marL="457200" indent="-457200">
              <a:buFont typeface="+mj-lt"/>
              <a:buAutoNum type="arabicPeriod"/>
            </a:pPr>
            <a:r>
              <a:rPr lang="en-US" sz="2000" dirty="0" smtClean="0"/>
              <a:t>Q </a:t>
            </a:r>
            <a:r>
              <a:rPr lang="en-US" sz="2000" dirty="0"/>
              <a:t>&amp; A</a:t>
            </a:r>
          </a:p>
          <a:p>
            <a:endParaRPr lang="en-US" sz="2800" dirty="0">
              <a:latin typeface="+mn-lt"/>
            </a:endParaRPr>
          </a:p>
        </p:txBody>
      </p:sp>
    </p:spTree>
    <p:extLst>
      <p:ext uri="{BB962C8B-B14F-4D97-AF65-F5344CB8AC3E}">
        <p14:creationId xmlns:p14="http://schemas.microsoft.com/office/powerpoint/2010/main" val="16156962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pPr marL="0" indent="0">
              <a:buNone/>
            </a:pPr>
            <a:r>
              <a:rPr lang="en-US" sz="2400" b="1" dirty="0">
                <a:effectLst/>
              </a:rPr>
              <a:t>Consolidate the CRECC communities into a new entity, the Central Regional Emergency Communication Center (CRECC) that would be structured as a Regional Dispatch </a:t>
            </a:r>
            <a:r>
              <a:rPr lang="en-US" sz="2400" b="1" dirty="0" smtClean="0">
                <a:effectLst/>
              </a:rPr>
              <a:t>District. Purpose:</a:t>
            </a:r>
          </a:p>
          <a:p>
            <a:pPr lvl="2"/>
            <a:r>
              <a:rPr lang="en-US" sz="2000" b="1" dirty="0">
                <a:effectLst>
                  <a:outerShdw blurRad="38100" dist="38100" dir="2700000" algn="tl">
                    <a:srgbClr val="000000">
                      <a:alpha val="43137"/>
                    </a:srgbClr>
                  </a:outerShdw>
                </a:effectLst>
              </a:rPr>
              <a:t>Enhance the emergency communication services provided to the CRECC communities, their citizens and their public safety departments</a:t>
            </a:r>
          </a:p>
          <a:p>
            <a:pPr lvl="2"/>
            <a:r>
              <a:rPr lang="en-US" sz="2000" b="1" dirty="0">
                <a:effectLst>
                  <a:outerShdw blurRad="38100" dist="38100" dir="2700000" algn="tl">
                    <a:srgbClr val="000000">
                      <a:alpha val="43137"/>
                    </a:srgbClr>
                  </a:outerShdw>
                </a:effectLst>
              </a:rPr>
              <a:t>Provide for a more robust emergency medical dispatch (EMD) capability through the CRECC </a:t>
            </a:r>
          </a:p>
          <a:p>
            <a:pPr lvl="2"/>
            <a:r>
              <a:rPr lang="en-US" sz="2000" b="1" dirty="0">
                <a:effectLst>
                  <a:outerShdw blurRad="38100" dist="38100" dir="2700000" algn="tl">
                    <a:srgbClr val="000000">
                      <a:alpha val="43137"/>
                    </a:srgbClr>
                  </a:outerShdw>
                </a:effectLst>
              </a:rPr>
              <a:t>Provide for cost savings to all communities through greater economy of scale </a:t>
            </a:r>
          </a:p>
          <a:p>
            <a:pPr lvl="2"/>
            <a:r>
              <a:rPr lang="en-US" sz="2000" b="1" dirty="0">
                <a:effectLst>
                  <a:outerShdw blurRad="38100" dist="38100" dir="2700000" algn="tl">
                    <a:srgbClr val="000000">
                      <a:alpha val="43137"/>
                    </a:srgbClr>
                  </a:outerShdw>
                </a:effectLst>
              </a:rPr>
              <a:t>Shift the cost of future replacement of communication equipment at the individual community based dispatch centers from the communities to the State through the regional center</a:t>
            </a:r>
          </a:p>
          <a:p>
            <a:pPr marL="0" indent="0">
              <a:buNone/>
            </a:pPr>
            <a:endParaRPr lang="en-US" b="1" dirty="0" smtClean="0"/>
          </a:p>
        </p:txBody>
      </p:sp>
    </p:spTree>
    <p:extLst>
      <p:ext uri="{BB962C8B-B14F-4D97-AF65-F5344CB8AC3E}">
        <p14:creationId xmlns:p14="http://schemas.microsoft.com/office/powerpoint/2010/main" val="14973097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a:xfrm>
            <a:off x="425003" y="1382221"/>
            <a:ext cx="8229600" cy="4525963"/>
          </a:xfrm>
        </p:spPr>
        <p:txBody>
          <a:bodyPr/>
          <a:lstStyle/>
          <a:p>
            <a:pPr lvl="2"/>
            <a:r>
              <a:rPr lang="en-US" b="1" dirty="0">
                <a:effectLst>
                  <a:outerShdw blurRad="38100" dist="38100" dir="2700000" algn="tl">
                    <a:srgbClr val="000000">
                      <a:alpha val="43137"/>
                    </a:srgbClr>
                  </a:outerShdw>
                </a:effectLst>
              </a:rPr>
              <a:t>Leverage the capability of an RECC to enhance Emergency Medical Dispatching services.</a:t>
            </a:r>
          </a:p>
          <a:p>
            <a:pPr lvl="2"/>
            <a:r>
              <a:rPr lang="en-US" b="1" dirty="0">
                <a:effectLst>
                  <a:outerShdw blurRad="38100" dist="38100" dir="2700000" algn="tl">
                    <a:srgbClr val="000000">
                      <a:alpha val="43137"/>
                    </a:srgbClr>
                  </a:outerShdw>
                </a:effectLst>
              </a:rPr>
              <a:t> Develop the CRECC at the Woodward School, 660 Main Street, </a:t>
            </a:r>
            <a:r>
              <a:rPr lang="en-US" b="1" dirty="0" smtClean="0">
                <a:effectLst>
                  <a:outerShdw blurRad="38100" dist="38100" dir="2700000" algn="tl">
                    <a:srgbClr val="000000">
                      <a:alpha val="43137"/>
                    </a:srgbClr>
                  </a:outerShdw>
                </a:effectLst>
              </a:rPr>
              <a:t>North Oxford</a:t>
            </a:r>
            <a:r>
              <a:rPr lang="en-US" b="1" dirty="0">
                <a:effectLst>
                  <a:outerShdw blurRad="38100" dist="38100" dir="2700000" algn="tl">
                    <a:srgbClr val="000000">
                      <a:alpha val="43137"/>
                    </a:srgbClr>
                  </a:outerShdw>
                </a:effectLst>
              </a:rPr>
              <a:t>. </a:t>
            </a:r>
          </a:p>
          <a:p>
            <a:pPr lvl="2"/>
            <a:r>
              <a:rPr lang="en-US" b="1" dirty="0">
                <a:effectLst>
                  <a:outerShdw blurRad="38100" dist="38100" dir="2700000" algn="tl">
                    <a:srgbClr val="000000">
                      <a:alpha val="43137"/>
                    </a:srgbClr>
                  </a:outerShdw>
                </a:effectLst>
              </a:rPr>
              <a:t>Develop an outreach program to all of the communities to inform the citizens of the five communities and their public safety personnel of the timelines for the potential changes, the rationale for the change and the benefits to them in the form of enhanced services.</a:t>
            </a:r>
          </a:p>
          <a:p>
            <a:pPr lvl="2"/>
            <a:r>
              <a:rPr lang="en-US" b="1" dirty="0">
                <a:effectLst>
                  <a:outerShdw blurRad="38100" dist="38100" dir="2700000" algn="tl">
                    <a:srgbClr val="000000">
                      <a:alpha val="43137"/>
                    </a:srgbClr>
                  </a:outerShdw>
                </a:effectLst>
              </a:rPr>
              <a:t>Develop a Dispatch Manual to document the common operational policies and procedures that meet the unique needs of the disciplines of the emergency response agencies.  </a:t>
            </a:r>
          </a:p>
          <a:p>
            <a:pPr lvl="2"/>
            <a:endParaRPr lang="en-US" sz="2000" dirty="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24419247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a:xfrm>
            <a:off x="457200" y="1752600"/>
            <a:ext cx="8229600" cy="4525963"/>
          </a:xfrm>
        </p:spPr>
        <p:txBody>
          <a:bodyPr/>
          <a:lstStyle/>
          <a:p>
            <a:pPr marL="0" lvl="0" indent="0">
              <a:buNone/>
            </a:pPr>
            <a:r>
              <a:rPr lang="en-US" sz="2400" b="1" dirty="0">
                <a:effectLst/>
              </a:rPr>
              <a:t>Seek State 911 RECC Developmental Funding for the CRECC, through the Town of Oxford, to convert the selected site into a state-of-the-art emergency communication center. </a:t>
            </a:r>
            <a:r>
              <a:rPr lang="en-US" sz="2400" b="1" dirty="0" smtClean="0">
                <a:effectLst/>
              </a:rPr>
              <a:t>Includes:</a:t>
            </a:r>
          </a:p>
          <a:p>
            <a:pPr marL="0" lvl="0" indent="0">
              <a:buNone/>
            </a:pPr>
            <a:endParaRPr lang="en-US" sz="2400" b="1" dirty="0">
              <a:effectLst/>
            </a:endParaRPr>
          </a:p>
          <a:p>
            <a:pPr lvl="2"/>
            <a:r>
              <a:rPr lang="en-US" b="1" dirty="0">
                <a:effectLst>
                  <a:outerShdw blurRad="38100" dist="38100" dir="2700000" algn="tl">
                    <a:srgbClr val="000000">
                      <a:alpha val="43137"/>
                    </a:srgbClr>
                  </a:outerShdw>
                </a:effectLst>
              </a:rPr>
              <a:t>Conversion of Oxford’s Woodward School into the CRECC. </a:t>
            </a:r>
          </a:p>
          <a:p>
            <a:pPr lvl="2"/>
            <a:r>
              <a:rPr lang="en-US" b="1" dirty="0">
                <a:effectLst>
                  <a:outerShdw blurRad="38100" dist="38100" dir="2700000" algn="tl">
                    <a:srgbClr val="000000">
                      <a:alpha val="43137"/>
                    </a:srgbClr>
                  </a:outerShdw>
                </a:effectLst>
              </a:rPr>
              <a:t>Radio communications interoperability between the CRECC and the police and fire departments of all five communities. </a:t>
            </a:r>
          </a:p>
          <a:p>
            <a:pPr lvl="2"/>
            <a:r>
              <a:rPr lang="en-US" b="1" dirty="0">
                <a:effectLst>
                  <a:outerShdw blurRad="38100" dist="38100" dir="2700000" algn="tl">
                    <a:srgbClr val="000000">
                      <a:alpha val="43137"/>
                    </a:srgbClr>
                  </a:outerShdw>
                </a:effectLst>
              </a:rPr>
              <a:t>Enhanced security for the current community Public Safety Facilities during the times when the facility may not be staffed.</a:t>
            </a:r>
          </a:p>
        </p:txBody>
      </p:sp>
    </p:spTree>
    <p:extLst>
      <p:ext uri="{BB962C8B-B14F-4D97-AF65-F5344CB8AC3E}">
        <p14:creationId xmlns:p14="http://schemas.microsoft.com/office/powerpoint/2010/main" val="781101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pPr marL="0" lvl="0" indent="0">
              <a:buNone/>
            </a:pPr>
            <a:r>
              <a:rPr lang="en-US" sz="2800" b="1" dirty="0" smtClean="0">
                <a:effectLst/>
              </a:rPr>
              <a:t>State 911 Funding (continued)</a:t>
            </a:r>
          </a:p>
          <a:p>
            <a:pPr lvl="2"/>
            <a:r>
              <a:rPr lang="en-US" b="1" dirty="0">
                <a:effectLst>
                  <a:outerShdw blurRad="38100" dist="38100" dir="2700000" algn="tl">
                    <a:srgbClr val="000000">
                      <a:alpha val="43137"/>
                    </a:srgbClr>
                  </a:outerShdw>
                </a:effectLst>
              </a:rPr>
              <a:t>Dispatch consoles and furniture.</a:t>
            </a:r>
          </a:p>
          <a:p>
            <a:pPr lvl="2"/>
            <a:r>
              <a:rPr lang="en-US" b="1" dirty="0">
                <a:effectLst>
                  <a:outerShdw blurRad="38100" dist="38100" dir="2700000" algn="tl">
                    <a:srgbClr val="000000">
                      <a:alpha val="43137"/>
                    </a:srgbClr>
                  </a:outerShdw>
                </a:effectLst>
              </a:rPr>
              <a:t>An administrative phone system between the CRECC </a:t>
            </a:r>
            <a:r>
              <a:rPr lang="en-US" b="1" dirty="0" smtClean="0">
                <a:effectLst>
                  <a:outerShdw blurRad="38100" dist="38100" dir="2700000" algn="tl">
                    <a:srgbClr val="000000">
                      <a:alpha val="43137"/>
                    </a:srgbClr>
                  </a:outerShdw>
                </a:effectLst>
              </a:rPr>
              <a:t>and the community </a:t>
            </a:r>
            <a:r>
              <a:rPr lang="en-US" b="1" dirty="0">
                <a:effectLst>
                  <a:outerShdw blurRad="38100" dist="38100" dir="2700000" algn="tl">
                    <a:srgbClr val="000000">
                      <a:alpha val="43137"/>
                    </a:srgbClr>
                  </a:outerShdw>
                </a:effectLst>
              </a:rPr>
              <a:t>police and fire stations.</a:t>
            </a:r>
          </a:p>
          <a:p>
            <a:pPr lvl="2"/>
            <a:r>
              <a:rPr lang="en-US" b="1" dirty="0">
                <a:effectLst>
                  <a:outerShdw blurRad="38100" dist="38100" dir="2700000" algn="tl">
                    <a:srgbClr val="000000">
                      <a:alpha val="43137"/>
                    </a:srgbClr>
                  </a:outerShdw>
                </a:effectLst>
              </a:rPr>
              <a:t>Fiber Optic connection between the CRECC and the CRECC community police and fire stations.</a:t>
            </a:r>
          </a:p>
          <a:p>
            <a:pPr lvl="2"/>
            <a:r>
              <a:rPr lang="en-US" b="1" dirty="0">
                <a:effectLst>
                  <a:outerShdw blurRad="38100" dist="38100" dir="2700000" algn="tl">
                    <a:srgbClr val="000000">
                      <a:alpha val="43137"/>
                    </a:srgbClr>
                  </a:outerShdw>
                </a:effectLst>
              </a:rPr>
              <a:t>Transitional Training.</a:t>
            </a:r>
          </a:p>
          <a:p>
            <a:pPr marL="0" indent="0">
              <a:buNone/>
            </a:pPr>
            <a:endParaRPr lang="en-US" b="1" dirty="0"/>
          </a:p>
        </p:txBody>
      </p:sp>
    </p:spTree>
    <p:extLst>
      <p:ext uri="{BB962C8B-B14F-4D97-AF65-F5344CB8AC3E}">
        <p14:creationId xmlns:p14="http://schemas.microsoft.com/office/powerpoint/2010/main" val="4054776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pPr lvl="2"/>
            <a:r>
              <a:rPr lang="en-US" b="1" dirty="0">
                <a:effectLst>
                  <a:outerShdw blurRad="38100" dist="38100" dir="2700000" algn="tl">
                    <a:srgbClr val="000000">
                      <a:alpha val="43137"/>
                    </a:srgbClr>
                  </a:outerShdw>
                </a:effectLst>
              </a:rPr>
              <a:t>Develop a Dispatch Manual to document the common operational policies and procedures that meet the unique needs of the disciplines of the emergency response agencies to ensure the appropriate resources are provided at the time they are needed. </a:t>
            </a:r>
          </a:p>
          <a:p>
            <a:pPr lvl="2"/>
            <a:r>
              <a:rPr lang="en-US" b="1" dirty="0">
                <a:effectLst>
                  <a:outerShdw blurRad="38100" dist="38100" dir="2700000" algn="tl">
                    <a:srgbClr val="000000">
                      <a:alpha val="43137"/>
                    </a:srgbClr>
                  </a:outerShdw>
                </a:effectLst>
              </a:rPr>
              <a:t>Finalize a plan to regionalize lockups between the five communities to utilize two of those current sites for this purpose.</a:t>
            </a:r>
          </a:p>
          <a:p>
            <a:pPr marL="0" indent="0">
              <a:buNone/>
            </a:pPr>
            <a:endParaRPr lang="en-US" dirty="0" smtClean="0"/>
          </a:p>
        </p:txBody>
      </p:sp>
    </p:spTree>
    <p:extLst>
      <p:ext uri="{BB962C8B-B14F-4D97-AF65-F5344CB8AC3E}">
        <p14:creationId xmlns:p14="http://schemas.microsoft.com/office/powerpoint/2010/main" val="1033308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pPr marL="0" lvl="0" indent="0">
              <a:buNone/>
            </a:pPr>
            <a:r>
              <a:rPr lang="en-US" sz="2400" b="1" dirty="0">
                <a:effectLst/>
              </a:rPr>
              <a:t>Develop a plan for each community to provide the administrative support that the dispatchers have been </a:t>
            </a:r>
            <a:r>
              <a:rPr lang="en-US" sz="2400" b="1" dirty="0" smtClean="0">
                <a:effectLst/>
              </a:rPr>
              <a:t>providing.  </a:t>
            </a:r>
            <a:r>
              <a:rPr lang="en-US" sz="2400" b="1" dirty="0">
                <a:effectLst/>
              </a:rPr>
              <a:t>Strategies should include:</a:t>
            </a:r>
          </a:p>
          <a:p>
            <a:pPr lvl="2"/>
            <a:r>
              <a:rPr lang="en-US" b="1" dirty="0">
                <a:effectLst>
                  <a:outerShdw blurRad="38100" dist="38100" dir="2700000" algn="tl">
                    <a:srgbClr val="000000">
                      <a:alpha val="43137"/>
                    </a:srgbClr>
                  </a:outerShdw>
                </a:effectLst>
              </a:rPr>
              <a:t>Provide administrative support during certain hours of the day during the week to support this effort with either full-time or part-time employees. </a:t>
            </a:r>
          </a:p>
          <a:p>
            <a:pPr lvl="2"/>
            <a:r>
              <a:rPr lang="en-US" b="1" dirty="0">
                <a:effectLst>
                  <a:outerShdw blurRad="38100" dist="38100" dir="2700000" algn="tl">
                    <a:srgbClr val="000000">
                      <a:alpha val="43137"/>
                    </a:srgbClr>
                  </a:outerShdw>
                </a:effectLst>
              </a:rPr>
              <a:t>Schedule hours for those administrative functions and inform the public.</a:t>
            </a:r>
          </a:p>
          <a:p>
            <a:pPr lvl="2"/>
            <a:r>
              <a:rPr lang="en-US" b="1" dirty="0">
                <a:effectLst>
                  <a:outerShdw blurRad="38100" dist="38100" dir="2700000" algn="tl">
                    <a:srgbClr val="000000">
                      <a:alpha val="43137"/>
                    </a:srgbClr>
                  </a:outerShdw>
                </a:effectLst>
              </a:rPr>
              <a:t>Review the administrative functions that could be put online through the </a:t>
            </a:r>
            <a:r>
              <a:rPr lang="en-US" b="1" dirty="0" smtClean="0">
                <a:effectLst>
                  <a:outerShdw blurRad="38100" dist="38100" dir="2700000" algn="tl">
                    <a:srgbClr val="000000">
                      <a:alpha val="43137"/>
                    </a:srgbClr>
                  </a:outerShdw>
                </a:effectLst>
              </a:rPr>
              <a:t>internet, </a:t>
            </a:r>
            <a:r>
              <a:rPr lang="en-US" b="1" dirty="0">
                <a:effectLst>
                  <a:outerShdw blurRad="38100" dist="38100" dir="2700000" algn="tl">
                    <a:srgbClr val="000000">
                      <a:alpha val="43137"/>
                    </a:srgbClr>
                  </a:outerShdw>
                </a:effectLst>
              </a:rPr>
              <a:t>such as the Burn Permit </a:t>
            </a:r>
            <a:r>
              <a:rPr lang="en-US" b="1" dirty="0" smtClean="0">
                <a:effectLst>
                  <a:outerShdw blurRad="38100" dist="38100" dir="2700000" algn="tl">
                    <a:srgbClr val="000000">
                      <a:alpha val="43137"/>
                    </a:srgbClr>
                  </a:outerShdw>
                </a:effectLst>
              </a:rPr>
              <a:t>system, to save processing time and to improve efficiency </a:t>
            </a:r>
            <a:endParaRPr lang="en-US" b="1" dirty="0">
              <a:effectLst>
                <a:outerShdw blurRad="38100" dist="38100" dir="2700000" algn="tl">
                  <a:srgbClr val="000000">
                    <a:alpha val="43137"/>
                  </a:srgbClr>
                </a:outerShdw>
              </a:effectLst>
            </a:endParaRPr>
          </a:p>
          <a:p>
            <a:pPr marL="0" indent="0">
              <a:buNone/>
            </a:pPr>
            <a:endParaRPr lang="en-US" sz="2400" dirty="0" smtClean="0"/>
          </a:p>
        </p:txBody>
      </p:sp>
    </p:spTree>
    <p:extLst>
      <p:ext uri="{BB962C8B-B14F-4D97-AF65-F5344CB8AC3E}">
        <p14:creationId xmlns:p14="http://schemas.microsoft.com/office/powerpoint/2010/main" val="41863036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to the Communities </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lstStyle/>
          <a:p>
            <a:pPr lvl="2"/>
            <a:r>
              <a:rPr lang="en-US" sz="2800" b="1" dirty="0">
                <a:effectLst>
                  <a:outerShdw blurRad="38100" dist="38100" dir="2700000" algn="tl">
                    <a:srgbClr val="000000">
                      <a:alpha val="43137"/>
                    </a:srgbClr>
                  </a:outerShdw>
                </a:effectLst>
              </a:rPr>
              <a:t>Improved </a:t>
            </a:r>
            <a:r>
              <a:rPr lang="en-US" sz="2800" b="1" dirty="0" smtClean="0">
                <a:effectLst>
                  <a:outerShdw blurRad="38100" dist="38100" dir="2700000" algn="tl">
                    <a:srgbClr val="000000">
                      <a:alpha val="43137"/>
                    </a:srgbClr>
                  </a:outerShdw>
                </a:effectLst>
              </a:rPr>
              <a:t>and standardized emergency </a:t>
            </a:r>
            <a:r>
              <a:rPr lang="en-US" sz="2800" b="1" dirty="0">
                <a:effectLst>
                  <a:outerShdw blurRad="38100" dist="38100" dir="2700000" algn="tl">
                    <a:srgbClr val="000000">
                      <a:alpha val="43137"/>
                    </a:srgbClr>
                  </a:outerShdw>
                </a:effectLst>
              </a:rPr>
              <a:t>communications and </a:t>
            </a:r>
            <a:r>
              <a:rPr lang="en-US" sz="2800" b="1" dirty="0" smtClean="0">
                <a:effectLst>
                  <a:outerShdw blurRad="38100" dist="38100" dir="2700000" algn="tl">
                    <a:srgbClr val="000000">
                      <a:alpha val="43137"/>
                    </a:srgbClr>
                  </a:outerShdw>
                </a:effectLst>
              </a:rPr>
              <a:t>dispatching services</a:t>
            </a:r>
            <a:endParaRPr lang="en-US" sz="2800" b="1" dirty="0">
              <a:effectLst>
                <a:outerShdw blurRad="38100" dist="38100" dir="2700000" algn="tl">
                  <a:srgbClr val="000000">
                    <a:alpha val="43137"/>
                  </a:srgbClr>
                </a:outerShdw>
              </a:effectLst>
            </a:endParaRPr>
          </a:p>
          <a:p>
            <a:pPr lvl="2"/>
            <a:r>
              <a:rPr lang="en-US" sz="2800" b="1" dirty="0">
                <a:effectLst>
                  <a:outerShdw blurRad="38100" dist="38100" dir="2700000" algn="tl">
                    <a:srgbClr val="000000">
                      <a:alpha val="43137"/>
                    </a:srgbClr>
                  </a:outerShdw>
                </a:effectLst>
              </a:rPr>
              <a:t>Provide for a more robust center with multiple dispatchers on duty each shift</a:t>
            </a:r>
          </a:p>
          <a:p>
            <a:pPr lvl="2"/>
            <a:r>
              <a:rPr lang="en-US" sz="2800" b="1" dirty="0">
                <a:effectLst>
                  <a:outerShdw blurRad="38100" dist="38100" dir="2700000" algn="tl">
                    <a:srgbClr val="000000">
                      <a:alpha val="43137"/>
                    </a:srgbClr>
                  </a:outerShdw>
                </a:effectLst>
              </a:rPr>
              <a:t>Enhance Emergency Medical Dispatching</a:t>
            </a:r>
          </a:p>
          <a:p>
            <a:pPr lvl="2"/>
            <a:r>
              <a:rPr lang="en-US" sz="2800" b="1" dirty="0">
                <a:effectLst>
                  <a:outerShdw blurRad="38100" dist="38100" dir="2700000" algn="tl">
                    <a:srgbClr val="000000">
                      <a:alpha val="43137"/>
                    </a:srgbClr>
                  </a:outerShdw>
                </a:effectLst>
              </a:rPr>
              <a:t>Greater capability for major incidents</a:t>
            </a:r>
          </a:p>
          <a:p>
            <a:pPr lvl="2"/>
            <a:r>
              <a:rPr lang="en-US" sz="2800" b="1" dirty="0">
                <a:effectLst>
                  <a:outerShdw blurRad="38100" dist="38100" dir="2700000" algn="tl">
                    <a:srgbClr val="000000">
                      <a:alpha val="43137"/>
                    </a:srgbClr>
                  </a:outerShdw>
                </a:effectLst>
              </a:rPr>
              <a:t>Allows for municipal solution with like communities to a problem from a changing environment for emergency communications</a:t>
            </a:r>
          </a:p>
        </p:txBody>
      </p:sp>
    </p:spTree>
    <p:extLst>
      <p:ext uri="{BB962C8B-B14F-4D97-AF65-F5344CB8AC3E}">
        <p14:creationId xmlns:p14="http://schemas.microsoft.com/office/powerpoint/2010/main" val="526120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to Communities</a:t>
            </a:r>
            <a:endParaRPr lang="en-US" dirty="0"/>
          </a:p>
        </p:txBody>
      </p:sp>
      <p:sp>
        <p:nvSpPr>
          <p:cNvPr id="3" name="Content Placeholder 2"/>
          <p:cNvSpPr>
            <a:spLocks noGrp="1"/>
          </p:cNvSpPr>
          <p:nvPr>
            <p:ph idx="1"/>
          </p:nvPr>
        </p:nvSpPr>
        <p:spPr/>
        <p:txBody>
          <a:bodyPr/>
          <a:lstStyle/>
          <a:p>
            <a:pPr lvl="2"/>
            <a:r>
              <a:rPr lang="en-US" sz="2800" b="1" dirty="0">
                <a:effectLst>
                  <a:outerShdw blurRad="38100" dist="38100" dir="2700000" algn="tl">
                    <a:srgbClr val="000000">
                      <a:alpha val="43137"/>
                    </a:srgbClr>
                  </a:outerShdw>
                </a:effectLst>
              </a:rPr>
              <a:t>Dedicated 911 funding stream </a:t>
            </a:r>
          </a:p>
          <a:p>
            <a:pPr lvl="2"/>
            <a:r>
              <a:rPr lang="en-US" sz="2800" b="1" dirty="0">
                <a:effectLst>
                  <a:outerShdw blurRad="38100" dist="38100" dir="2700000" algn="tl">
                    <a:srgbClr val="000000">
                      <a:alpha val="43137"/>
                    </a:srgbClr>
                  </a:outerShdw>
                </a:effectLst>
              </a:rPr>
              <a:t>Recurring cost are supported by State 911 Department incentive </a:t>
            </a:r>
            <a:r>
              <a:rPr lang="en-US" sz="2800" b="1" dirty="0">
                <a:effectLst>
                  <a:outerShdw blurRad="38100" dist="38100" dir="2700000" algn="tl">
                    <a:srgbClr val="000000">
                      <a:alpha val="43137"/>
                    </a:srgbClr>
                  </a:outerShdw>
                </a:effectLst>
              </a:rPr>
              <a:t>grant program for personnel and other operational expenses</a:t>
            </a:r>
            <a:endParaRPr lang="en-US" sz="2800" b="1" dirty="0">
              <a:effectLst>
                <a:outerShdw blurRad="38100" dist="38100" dir="2700000" algn="tl">
                  <a:srgbClr val="000000">
                    <a:alpha val="43137"/>
                  </a:srgbClr>
                </a:outerShdw>
              </a:effectLst>
            </a:endParaRPr>
          </a:p>
          <a:p>
            <a:pPr lvl="2"/>
            <a:r>
              <a:rPr lang="en-US" sz="2800" b="1" dirty="0">
                <a:effectLst>
                  <a:outerShdw blurRad="38100" dist="38100" dir="2700000" algn="tl">
                    <a:srgbClr val="000000">
                      <a:alpha val="43137"/>
                    </a:srgbClr>
                  </a:outerShdw>
                </a:effectLst>
              </a:rPr>
              <a:t>Capital </a:t>
            </a:r>
            <a:r>
              <a:rPr lang="en-US" sz="2800" b="1" dirty="0">
                <a:effectLst>
                  <a:outerShdw blurRad="38100" dist="38100" dir="2700000" algn="tl">
                    <a:srgbClr val="000000">
                      <a:alpha val="43137"/>
                    </a:srgbClr>
                  </a:outerShdw>
                </a:effectLst>
              </a:rPr>
              <a:t>equipment and technology costs </a:t>
            </a:r>
            <a:r>
              <a:rPr lang="en-US" sz="2800" b="1" dirty="0">
                <a:effectLst>
                  <a:outerShdw blurRad="38100" dist="38100" dir="2700000" algn="tl">
                    <a:srgbClr val="000000">
                      <a:alpha val="43137"/>
                    </a:srgbClr>
                  </a:outerShdw>
                </a:effectLst>
              </a:rPr>
              <a:t>reimbursed by State 911 Regional Development program</a:t>
            </a:r>
          </a:p>
          <a:p>
            <a:pPr lvl="2"/>
            <a:r>
              <a:rPr lang="en-US" sz="2800" b="1" dirty="0">
                <a:effectLst>
                  <a:outerShdw blurRad="38100" dist="38100" dir="2700000" algn="tl">
                    <a:srgbClr val="000000">
                      <a:alpha val="43137"/>
                    </a:srgbClr>
                  </a:outerShdw>
                </a:effectLst>
              </a:rPr>
              <a:t>Cost savings with long term economies of scale</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57394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Information Provided</a:t>
            </a:r>
            <a:endParaRPr lang="en-US" dirty="0"/>
          </a:p>
        </p:txBody>
      </p:sp>
      <p:sp>
        <p:nvSpPr>
          <p:cNvPr id="3" name="Content Placeholder 2"/>
          <p:cNvSpPr>
            <a:spLocks noGrp="1"/>
          </p:cNvSpPr>
          <p:nvPr>
            <p:ph idx="1"/>
          </p:nvPr>
        </p:nvSpPr>
        <p:spPr/>
        <p:txBody>
          <a:bodyPr/>
          <a:lstStyle/>
          <a:p>
            <a:pPr lvl="2"/>
            <a:r>
              <a:rPr lang="en-US" b="1" dirty="0">
                <a:effectLst>
                  <a:outerShdw blurRad="38100" dist="38100" dir="2700000" algn="tl">
                    <a:srgbClr val="000000">
                      <a:alpha val="43137"/>
                    </a:srgbClr>
                  </a:outerShdw>
                </a:effectLst>
              </a:rPr>
              <a:t>Process to create a Regional Dispatch District</a:t>
            </a:r>
          </a:p>
          <a:p>
            <a:pPr lvl="2"/>
            <a:r>
              <a:rPr lang="en-US" b="1" dirty="0">
                <a:effectLst>
                  <a:outerShdw blurRad="38100" dist="38100" dir="2700000" algn="tl">
                    <a:srgbClr val="000000">
                      <a:alpha val="43137"/>
                    </a:srgbClr>
                  </a:outerShdw>
                </a:effectLst>
              </a:rPr>
              <a:t>Draft Inter-Municipal Agreement</a:t>
            </a:r>
          </a:p>
          <a:p>
            <a:pPr lvl="2"/>
            <a:r>
              <a:rPr lang="en-US" b="1" dirty="0">
                <a:effectLst>
                  <a:outerShdw blurRad="38100" dist="38100" dir="2700000" algn="tl">
                    <a:srgbClr val="000000">
                      <a:alpha val="43137"/>
                    </a:srgbClr>
                  </a:outerShdw>
                </a:effectLst>
              </a:rPr>
              <a:t>Site Comparison </a:t>
            </a:r>
            <a:r>
              <a:rPr lang="en-US" b="1" dirty="0" smtClean="0">
                <a:effectLst>
                  <a:outerShdw blurRad="38100" dist="38100" dir="2700000" algn="tl">
                    <a:srgbClr val="000000">
                      <a:alpha val="43137"/>
                    </a:srgbClr>
                  </a:outerShdw>
                </a:effectLst>
              </a:rPr>
              <a:t>Analysis</a:t>
            </a:r>
          </a:p>
          <a:p>
            <a:pPr lvl="2"/>
            <a:r>
              <a:rPr lang="en-US" b="1" dirty="0" smtClean="0">
                <a:effectLst>
                  <a:outerShdw blurRad="38100" dist="38100" dir="2700000" algn="tl">
                    <a:srgbClr val="000000">
                      <a:alpha val="43137"/>
                    </a:srgbClr>
                  </a:outerShdw>
                </a:effectLst>
              </a:rPr>
              <a:t>Current equipment/technology inventory</a:t>
            </a:r>
            <a:endParaRPr lang="en-US" b="1" dirty="0">
              <a:effectLst>
                <a:outerShdw blurRad="38100" dist="38100" dir="2700000" algn="tl">
                  <a:srgbClr val="000000">
                    <a:alpha val="43137"/>
                  </a:srgbClr>
                </a:outerShdw>
              </a:effectLst>
            </a:endParaRPr>
          </a:p>
          <a:p>
            <a:pPr lvl="2"/>
            <a:r>
              <a:rPr lang="en-US" b="1" dirty="0">
                <a:effectLst>
                  <a:outerShdw blurRad="38100" dist="38100" dir="2700000" algn="tl">
                    <a:srgbClr val="000000">
                      <a:alpha val="43137"/>
                    </a:srgbClr>
                  </a:outerShdw>
                </a:effectLst>
              </a:rPr>
              <a:t>Step by Step Process to Create CRECC</a:t>
            </a:r>
          </a:p>
          <a:p>
            <a:pPr lvl="2"/>
            <a:r>
              <a:rPr lang="en-US" b="1" dirty="0">
                <a:effectLst>
                  <a:outerShdw blurRad="38100" dist="38100" dir="2700000" algn="tl">
                    <a:srgbClr val="000000">
                      <a:alpha val="43137"/>
                    </a:srgbClr>
                  </a:outerShdw>
                </a:effectLst>
              </a:rPr>
              <a:t>Transition Process</a:t>
            </a:r>
          </a:p>
          <a:p>
            <a:pPr lvl="2"/>
            <a:r>
              <a:rPr lang="en-US" b="1" dirty="0">
                <a:effectLst>
                  <a:outerShdw blurRad="38100" dist="38100" dir="2700000" algn="tl">
                    <a:srgbClr val="000000">
                      <a:alpha val="43137"/>
                    </a:srgbClr>
                  </a:outerShdw>
                </a:effectLst>
              </a:rPr>
              <a:t>Staffing and Analysis</a:t>
            </a:r>
          </a:p>
          <a:p>
            <a:pPr lvl="2"/>
            <a:r>
              <a:rPr lang="en-US" b="1" dirty="0">
                <a:effectLst>
                  <a:outerShdw blurRad="38100" dist="38100" dir="2700000" algn="tl">
                    <a:srgbClr val="000000">
                      <a:alpha val="43137"/>
                    </a:srgbClr>
                  </a:outerShdw>
                </a:effectLst>
              </a:rPr>
              <a:t>Cost Benefit Analysis</a:t>
            </a:r>
          </a:p>
          <a:p>
            <a:pPr lvl="2"/>
            <a:r>
              <a:rPr lang="en-US" b="1" dirty="0">
                <a:effectLst>
                  <a:outerShdw blurRad="38100" dist="38100" dir="2700000" algn="tl">
                    <a:srgbClr val="000000">
                      <a:alpha val="43137"/>
                    </a:srgbClr>
                  </a:outerShdw>
                </a:effectLst>
              </a:rPr>
              <a:t>CRECC Facility Analysis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Approve and Sign the Inter-municipal Agreement</a:t>
            </a:r>
          </a:p>
          <a:p>
            <a:r>
              <a:rPr lang="en-US" dirty="0" smtClean="0"/>
              <a:t>Seek State 911 Development Grant funds</a:t>
            </a:r>
          </a:p>
          <a:p>
            <a:r>
              <a:rPr lang="en-US" dirty="0" smtClean="0"/>
              <a:t>Appoint a Building Committee</a:t>
            </a:r>
          </a:p>
          <a:p>
            <a:r>
              <a:rPr lang="en-US" dirty="0" smtClean="0"/>
              <a:t>Appoint a District Board of Directors</a:t>
            </a:r>
          </a:p>
          <a:p>
            <a:r>
              <a:rPr lang="en-US" dirty="0" smtClean="0"/>
              <a:t>Appoint an Operations Committee</a:t>
            </a:r>
          </a:p>
          <a:p>
            <a:pPr marL="0" indent="0">
              <a:buNone/>
            </a:pPr>
            <a:endParaRPr lang="en-US" dirty="0"/>
          </a:p>
        </p:txBody>
      </p:sp>
    </p:spTree>
    <p:extLst>
      <p:ext uri="{BB962C8B-B14F-4D97-AF65-F5344CB8AC3E}">
        <p14:creationId xmlns:p14="http://schemas.microsoft.com/office/powerpoint/2010/main" val="1826741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Mission</a:t>
            </a:r>
            <a:endParaRPr lang="en-US" dirty="0"/>
          </a:p>
        </p:txBody>
      </p:sp>
      <p:sp>
        <p:nvSpPr>
          <p:cNvPr id="3" name="Rectangle 2"/>
          <p:cNvSpPr/>
          <p:nvPr/>
        </p:nvSpPr>
        <p:spPr>
          <a:xfrm>
            <a:off x="1295400" y="1905000"/>
            <a:ext cx="6781800" cy="2677656"/>
          </a:xfrm>
          <a:prstGeom prst="rect">
            <a:avLst/>
          </a:prstGeom>
        </p:spPr>
        <p:txBody>
          <a:bodyPr wrap="square">
            <a:spAutoFit/>
          </a:bodyPr>
          <a:lstStyle/>
          <a:p>
            <a:r>
              <a:rPr lang="en-US" sz="2800" dirty="0" smtClean="0">
                <a:latin typeface="+mn-lt"/>
                <a:ea typeface="Times New Roman" panose="02020603050405020304" pitchFamily="18" charset="0"/>
              </a:rPr>
              <a:t>To </a:t>
            </a:r>
            <a:r>
              <a:rPr lang="en-US" sz="2800" dirty="0">
                <a:latin typeface="+mn-lt"/>
                <a:ea typeface="Times New Roman" panose="02020603050405020304" pitchFamily="18" charset="0"/>
              </a:rPr>
              <a:t>determine if the </a:t>
            </a:r>
            <a:r>
              <a:rPr lang="en-US" sz="2800" dirty="0" smtClean="0">
                <a:latin typeface="+mn-lt"/>
                <a:ea typeface="Times New Roman" panose="02020603050405020304" pitchFamily="18" charset="0"/>
              </a:rPr>
              <a:t>regionalization of </a:t>
            </a:r>
            <a:r>
              <a:rPr lang="en-US" sz="2800" dirty="0">
                <a:latin typeface="+mn-lt"/>
                <a:ea typeface="Times New Roman" panose="02020603050405020304" pitchFamily="18" charset="0"/>
              </a:rPr>
              <a:t>the emergency communications </a:t>
            </a:r>
            <a:r>
              <a:rPr lang="en-US" sz="2800" dirty="0" smtClean="0">
                <a:latin typeface="+mn-lt"/>
                <a:ea typeface="Times New Roman" panose="02020603050405020304" pitchFamily="18" charset="0"/>
              </a:rPr>
              <a:t>for Charlton, Oxford, Southbridge, Spencer and Sturbridge is </a:t>
            </a:r>
            <a:r>
              <a:rPr lang="en-US" sz="2800" dirty="0">
                <a:latin typeface="+mn-lt"/>
                <a:ea typeface="Times New Roman" panose="02020603050405020304" pitchFamily="18" charset="0"/>
              </a:rPr>
              <a:t>a practical, </a:t>
            </a:r>
            <a:r>
              <a:rPr lang="en-US" sz="2800" dirty="0" smtClean="0">
                <a:latin typeface="+mn-lt"/>
                <a:ea typeface="Times New Roman" panose="02020603050405020304" pitchFamily="18" charset="0"/>
              </a:rPr>
              <a:t>effective and </a:t>
            </a:r>
            <a:r>
              <a:rPr lang="en-US" sz="2800" dirty="0">
                <a:latin typeface="+mn-lt"/>
                <a:ea typeface="Times New Roman" panose="02020603050405020304" pitchFamily="18" charset="0"/>
              </a:rPr>
              <a:t>economical endeavor for </a:t>
            </a:r>
            <a:r>
              <a:rPr lang="en-US" sz="2800" dirty="0" smtClean="0">
                <a:latin typeface="+mn-lt"/>
                <a:ea typeface="Times New Roman" panose="02020603050405020304" pitchFamily="18" charset="0"/>
              </a:rPr>
              <a:t>all communities</a:t>
            </a:r>
          </a:p>
          <a:p>
            <a:endParaRPr lang="en-US" sz="2800" dirty="0">
              <a:latin typeface="+mn-lt"/>
            </a:endParaRPr>
          </a:p>
        </p:txBody>
      </p:sp>
    </p:spTree>
    <p:extLst>
      <p:ext uri="{BB962C8B-B14F-4D97-AF65-F5344CB8AC3E}">
        <p14:creationId xmlns:p14="http://schemas.microsoft.com/office/powerpoint/2010/main" val="481410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457200" y="0"/>
            <a:ext cx="8229600" cy="1143000"/>
          </a:xfrm>
        </p:spPr>
        <p:txBody>
          <a:bodyPr/>
          <a:lstStyle/>
          <a:p>
            <a:r>
              <a:rPr lang="en-US" dirty="0" smtClean="0"/>
              <a:t>Methodology</a:t>
            </a:r>
            <a:endParaRPr lang="en-US" dirty="0"/>
          </a:p>
        </p:txBody>
      </p:sp>
      <p:sp>
        <p:nvSpPr>
          <p:cNvPr id="19459" name="Rectangle 3"/>
          <p:cNvSpPr>
            <a:spLocks noGrp="1" noChangeArrowheads="1"/>
          </p:cNvSpPr>
          <p:nvPr>
            <p:ph type="body" idx="1"/>
          </p:nvPr>
        </p:nvSpPr>
        <p:spPr>
          <a:xfrm>
            <a:off x="457200" y="1143000"/>
            <a:ext cx="8229600" cy="5715000"/>
          </a:xfrm>
        </p:spPr>
        <p:txBody>
          <a:bodyPr/>
          <a:lstStyle/>
          <a:p>
            <a:pPr>
              <a:lnSpc>
                <a:spcPct val="90000"/>
              </a:lnSpc>
              <a:buNone/>
            </a:pPr>
            <a:endParaRPr lang="en-US" sz="2400" dirty="0" smtClean="0"/>
          </a:p>
          <a:p>
            <a:pPr eaLnBrk="1" hangingPunct="1">
              <a:spcBef>
                <a:spcPts val="1800"/>
              </a:spcBef>
            </a:pPr>
            <a:r>
              <a:rPr lang="en-US" sz="2400" dirty="0"/>
              <a:t>Interviews</a:t>
            </a:r>
          </a:p>
          <a:p>
            <a:pPr eaLnBrk="1" hangingPunct="1">
              <a:spcBef>
                <a:spcPts val="1800"/>
              </a:spcBef>
            </a:pPr>
            <a:r>
              <a:rPr lang="en-US" sz="2400" dirty="0"/>
              <a:t>On-site Assessments</a:t>
            </a:r>
          </a:p>
          <a:p>
            <a:pPr eaLnBrk="1" hangingPunct="1">
              <a:spcBef>
                <a:spcPts val="1800"/>
              </a:spcBef>
            </a:pPr>
            <a:r>
              <a:rPr lang="en-US" sz="2400" dirty="0"/>
              <a:t>Analyze all aspects of current communications centers operations including technology, training and procedures</a:t>
            </a:r>
          </a:p>
          <a:p>
            <a:pPr eaLnBrk="1" hangingPunct="1">
              <a:spcBef>
                <a:spcPts val="1800"/>
              </a:spcBef>
            </a:pPr>
            <a:r>
              <a:rPr lang="en-US" sz="2400" dirty="0" smtClean="0"/>
              <a:t>Assessed </a:t>
            </a:r>
            <a:r>
              <a:rPr lang="en-US" sz="2400" dirty="0"/>
              <a:t>possible RECC sites to receive 911 calls and provide dispatch services to public safety agencies and </a:t>
            </a:r>
            <a:r>
              <a:rPr lang="en-US" sz="2400" dirty="0" smtClean="0"/>
              <a:t>units</a:t>
            </a:r>
          </a:p>
          <a:p>
            <a:pPr eaLnBrk="1" hangingPunct="1">
              <a:spcBef>
                <a:spcPts val="1800"/>
              </a:spcBef>
            </a:pPr>
            <a:r>
              <a:rPr lang="en-US" sz="2400" dirty="0" smtClean="0"/>
              <a:t>Worked with CRECC Committee</a:t>
            </a:r>
          </a:p>
          <a:p>
            <a:pPr eaLnBrk="1" hangingPunct="1">
              <a:spcBef>
                <a:spcPts val="1800"/>
              </a:spcBef>
            </a:pPr>
            <a:r>
              <a:rPr lang="en-US" sz="2400" dirty="0" smtClean="0"/>
              <a:t>Open and Transparent Process</a:t>
            </a:r>
          </a:p>
          <a:p>
            <a:pPr eaLnBrk="1" hangingPunct="1">
              <a:spcBef>
                <a:spcPts val="1800"/>
              </a:spcBef>
            </a:pPr>
            <a:endParaRPr 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Tasks</a:t>
            </a:r>
            <a:endParaRPr lang="en-US" dirty="0"/>
          </a:p>
        </p:txBody>
      </p:sp>
      <p:sp>
        <p:nvSpPr>
          <p:cNvPr id="6" name="Content Placeholder 5"/>
          <p:cNvSpPr>
            <a:spLocks noGrp="1"/>
          </p:cNvSpPr>
          <p:nvPr>
            <p:ph idx="1"/>
          </p:nvPr>
        </p:nvSpPr>
        <p:spPr>
          <a:xfrm>
            <a:off x="304800" y="1432663"/>
            <a:ext cx="8229600" cy="4525963"/>
          </a:xfrm>
        </p:spPr>
        <p:txBody>
          <a:bodyPr/>
          <a:lstStyle/>
          <a:p>
            <a:r>
              <a:rPr lang="en-US" sz="1800" b="1" dirty="0">
                <a:effectLst/>
              </a:rPr>
              <a:t>Task #1 – Completed an inventory of existing communications/IT equipment</a:t>
            </a:r>
            <a:r>
              <a:rPr lang="en-US" sz="1800" b="1" u="sng" dirty="0">
                <a:effectLst/>
              </a:rPr>
              <a:t>.</a:t>
            </a:r>
            <a:endParaRPr lang="en-US" sz="1800" dirty="0">
              <a:effectLst/>
            </a:endParaRPr>
          </a:p>
          <a:p>
            <a:pPr marL="0" indent="0">
              <a:buNone/>
            </a:pPr>
            <a:r>
              <a:rPr lang="en-US" sz="1800" dirty="0">
                <a:effectLst/>
              </a:rPr>
              <a:t> </a:t>
            </a:r>
          </a:p>
          <a:p>
            <a:r>
              <a:rPr lang="en-US" sz="1800" b="1" dirty="0">
                <a:effectLst/>
              </a:rPr>
              <a:t>Task #2 – Identified and Compile Call Volume for each Community.</a:t>
            </a:r>
            <a:endParaRPr lang="en-US" sz="1800" dirty="0">
              <a:effectLst/>
            </a:endParaRPr>
          </a:p>
          <a:p>
            <a:pPr marL="0" indent="0">
              <a:buNone/>
            </a:pPr>
            <a:r>
              <a:rPr lang="en-US" sz="1800" b="1" dirty="0">
                <a:effectLst/>
              </a:rPr>
              <a:t> </a:t>
            </a:r>
            <a:endParaRPr lang="en-US" sz="1800" dirty="0">
              <a:effectLst/>
            </a:endParaRPr>
          </a:p>
          <a:p>
            <a:r>
              <a:rPr lang="en-US" sz="1800" b="1" dirty="0">
                <a:effectLst/>
              </a:rPr>
              <a:t>Task #3 – Determined the needed equipment and IT necessary to establish and standardize the CRECC.</a:t>
            </a:r>
            <a:endParaRPr lang="en-US" sz="1800" dirty="0">
              <a:effectLst/>
            </a:endParaRPr>
          </a:p>
          <a:p>
            <a:pPr marL="0" indent="0">
              <a:buNone/>
            </a:pPr>
            <a:r>
              <a:rPr lang="en-US" sz="1800" b="1" dirty="0">
                <a:effectLst/>
              </a:rPr>
              <a:t> </a:t>
            </a:r>
            <a:endParaRPr lang="en-US" sz="1800" dirty="0">
              <a:effectLst/>
            </a:endParaRPr>
          </a:p>
          <a:p>
            <a:r>
              <a:rPr lang="en-US" sz="1800" b="1" dirty="0">
                <a:effectLst/>
              </a:rPr>
              <a:t>Task #4 – Prepared a draft operating and capital budget for the CRECC.</a:t>
            </a:r>
            <a:endParaRPr lang="en-US" sz="1800" dirty="0">
              <a:effectLst/>
            </a:endParaRPr>
          </a:p>
          <a:p>
            <a:pPr marL="0" indent="0">
              <a:buNone/>
            </a:pPr>
            <a:r>
              <a:rPr lang="en-US" sz="1800" b="1" dirty="0">
                <a:effectLst/>
              </a:rPr>
              <a:t> </a:t>
            </a:r>
            <a:endParaRPr lang="en-US" sz="1800" dirty="0">
              <a:effectLst/>
            </a:endParaRPr>
          </a:p>
          <a:p>
            <a:r>
              <a:rPr lang="en-US" sz="1800" b="1" dirty="0">
                <a:effectLst/>
              </a:rPr>
              <a:t>Task #5 – Assisted with the identification of a CRECC location.</a:t>
            </a:r>
            <a:endParaRPr lang="en-US" sz="1800" dirty="0">
              <a:effectLst/>
            </a:endParaRPr>
          </a:p>
          <a:p>
            <a:pPr marL="0" indent="0">
              <a:buNone/>
            </a:pPr>
            <a:r>
              <a:rPr lang="en-US" sz="1800" b="1" dirty="0">
                <a:effectLst/>
              </a:rPr>
              <a:t> </a:t>
            </a:r>
            <a:endParaRPr lang="en-US" sz="1800" dirty="0">
              <a:effectLst/>
            </a:endParaRPr>
          </a:p>
          <a:p>
            <a:r>
              <a:rPr lang="en-US" sz="1800" b="1" dirty="0">
                <a:effectLst/>
              </a:rPr>
              <a:t>TASK #6 – Identified areas of Operational Improvement.</a:t>
            </a:r>
            <a:endParaRPr lang="en-US" sz="1800" dirty="0">
              <a:effectLst/>
            </a:endParaRPr>
          </a:p>
          <a:p>
            <a:pPr marL="0" indent="0">
              <a:buNone/>
            </a:pPr>
            <a:r>
              <a:rPr lang="en-US" sz="1800" b="1" dirty="0">
                <a:effectLst/>
              </a:rPr>
              <a:t> </a:t>
            </a:r>
            <a:endParaRPr lang="en-US" sz="1800" dirty="0">
              <a:effectLst/>
            </a:endParaRPr>
          </a:p>
          <a:p>
            <a:r>
              <a:rPr lang="en-US" sz="1800" b="1" dirty="0">
                <a:effectLst/>
              </a:rPr>
              <a:t>TASK #7 – Participated in Discussions w/ the Webster RECC to determine if Membership is Practicable.</a:t>
            </a:r>
            <a:endParaRPr lang="en-US" sz="1800" dirty="0">
              <a:effectLst/>
            </a:endParaRPr>
          </a:p>
          <a:p>
            <a:pPr marL="0" indent="0">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p:txBody>
          <a:bodyPr/>
          <a:lstStyle/>
          <a:p>
            <a:pPr marL="0" indent="0">
              <a:buNone/>
            </a:pPr>
            <a:endParaRPr lang="en-US" b="1" i="1" u="sng" dirty="0" smtClean="0">
              <a:effectLst/>
            </a:endParaRPr>
          </a:p>
          <a:p>
            <a:pPr marL="0" indent="0">
              <a:buNone/>
            </a:pPr>
            <a:r>
              <a:rPr lang="en-US" b="1" i="1" dirty="0" smtClean="0">
                <a:effectLst/>
              </a:rPr>
              <a:t>The </a:t>
            </a:r>
            <a:r>
              <a:rPr lang="en-US" b="1" i="1" dirty="0">
                <a:effectLst/>
              </a:rPr>
              <a:t>Vision of the CRECC model was to create a regional dispatch district that was solely focused on emergency communication services as a separate government entity located in a stand-alone facility that provided for the ability to expand its capability by fifty percent.</a:t>
            </a:r>
            <a:endParaRPr lang="en-US" dirty="0">
              <a:effectLst/>
            </a:endParaRPr>
          </a:p>
          <a:p>
            <a:pPr marL="0" indent="0">
              <a:buNone/>
            </a:pPr>
            <a:endParaRPr lang="en-US" dirty="0">
              <a:effectLst/>
            </a:endParaRPr>
          </a:p>
          <a:p>
            <a:endParaRPr lang="en-US" dirty="0"/>
          </a:p>
        </p:txBody>
      </p:sp>
    </p:spTree>
    <p:extLst>
      <p:ext uri="{BB962C8B-B14F-4D97-AF65-F5344CB8AC3E}">
        <p14:creationId xmlns:p14="http://schemas.microsoft.com/office/powerpoint/2010/main" val="1035907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 Results</a:t>
            </a:r>
            <a:br>
              <a:rPr lang="en-US" dirty="0" smtClean="0"/>
            </a:br>
            <a:r>
              <a:rPr lang="en-US" dirty="0" smtClean="0"/>
              <a:t>Strengths/Potential Benefits</a:t>
            </a:r>
            <a:endParaRPr lang="en-US" dirty="0"/>
          </a:p>
        </p:txBody>
      </p:sp>
      <p:sp>
        <p:nvSpPr>
          <p:cNvPr id="3" name="Content Placeholder 2"/>
          <p:cNvSpPr>
            <a:spLocks noGrp="1"/>
          </p:cNvSpPr>
          <p:nvPr>
            <p:ph idx="1"/>
          </p:nvPr>
        </p:nvSpPr>
        <p:spPr/>
        <p:txBody>
          <a:bodyPr/>
          <a:lstStyle/>
          <a:p>
            <a:pPr lvl="2"/>
            <a:r>
              <a:rPr lang="en-US" b="1" dirty="0" smtClean="0">
                <a:effectLst/>
              </a:rPr>
              <a:t>Enhanced Emergency Medical Dispatch (EMD) </a:t>
            </a:r>
            <a:r>
              <a:rPr lang="en-US" b="1" dirty="0">
                <a:effectLst/>
              </a:rPr>
              <a:t>capability</a:t>
            </a:r>
            <a:endParaRPr lang="en-US" sz="2800" b="1" dirty="0">
              <a:effectLst/>
            </a:endParaRPr>
          </a:p>
          <a:p>
            <a:pPr lvl="2"/>
            <a:r>
              <a:rPr lang="en-US" b="1" dirty="0">
                <a:effectLst/>
              </a:rPr>
              <a:t>Cost savings and greater efficiency</a:t>
            </a:r>
            <a:endParaRPr lang="en-US" sz="2800" b="1" dirty="0">
              <a:effectLst/>
            </a:endParaRPr>
          </a:p>
          <a:p>
            <a:pPr lvl="2"/>
            <a:r>
              <a:rPr lang="en-US" b="1" dirty="0">
                <a:effectLst/>
              </a:rPr>
              <a:t>Sharing of services/coordination with other towns</a:t>
            </a:r>
            <a:endParaRPr lang="en-US" sz="2800" b="1" dirty="0">
              <a:effectLst/>
            </a:endParaRPr>
          </a:p>
          <a:p>
            <a:pPr lvl="2"/>
            <a:r>
              <a:rPr lang="en-US" b="1" dirty="0">
                <a:effectLst/>
              </a:rPr>
              <a:t>Opportunity for regional grants</a:t>
            </a:r>
            <a:endParaRPr lang="en-US" sz="2800" b="1" dirty="0">
              <a:effectLst/>
            </a:endParaRPr>
          </a:p>
          <a:p>
            <a:pPr lvl="2"/>
            <a:r>
              <a:rPr lang="en-US" b="1" dirty="0">
                <a:effectLst/>
              </a:rPr>
              <a:t>New Systems require strong technical skills</a:t>
            </a:r>
            <a:endParaRPr lang="en-US" sz="2800" b="1" dirty="0">
              <a:effectLst/>
            </a:endParaRPr>
          </a:p>
          <a:p>
            <a:pPr lvl="2"/>
            <a:r>
              <a:rPr lang="en-US" b="1" dirty="0">
                <a:effectLst/>
              </a:rPr>
              <a:t>New innovations </a:t>
            </a:r>
            <a:endParaRPr lang="en-US" sz="2800" b="1" dirty="0">
              <a:effectLst/>
            </a:endParaRPr>
          </a:p>
          <a:p>
            <a:pPr lvl="2"/>
            <a:r>
              <a:rPr lang="en-US" b="1" dirty="0">
                <a:effectLst/>
              </a:rPr>
              <a:t>Provide for consistency of services</a:t>
            </a:r>
            <a:endParaRPr lang="en-US" sz="2800" b="1" dirty="0">
              <a:effectLst/>
            </a:endParaRPr>
          </a:p>
          <a:p>
            <a:pPr lvl="2"/>
            <a:r>
              <a:rPr lang="en-US" b="1" dirty="0">
                <a:effectLst/>
              </a:rPr>
              <a:t>Workload distributed among more dispatchers  </a:t>
            </a:r>
            <a:endParaRPr lang="en-US" sz="2800" b="1" dirty="0">
              <a:effectLst/>
            </a:endParaRPr>
          </a:p>
          <a:p>
            <a:pPr lvl="2"/>
            <a:r>
              <a:rPr lang="en-US" b="1" dirty="0">
                <a:effectLst/>
              </a:rPr>
              <a:t>More robust systems/center for major incidents</a:t>
            </a:r>
            <a:endParaRPr lang="en-US" sz="2800" b="1" dirty="0">
              <a:effectLst/>
            </a:endParaRPr>
          </a:p>
          <a:p>
            <a:pPr marL="0" indent="0">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Interview Results</a:t>
            </a:r>
            <a:br>
              <a:rPr lang="en-US" dirty="0"/>
            </a:br>
            <a:r>
              <a:rPr lang="en-US" dirty="0" smtClean="0"/>
              <a:t>Concerns</a:t>
            </a:r>
            <a:endParaRPr lang="en-US" dirty="0"/>
          </a:p>
        </p:txBody>
      </p:sp>
      <p:sp>
        <p:nvSpPr>
          <p:cNvPr id="3" name="Content Placeholder 2"/>
          <p:cNvSpPr>
            <a:spLocks noGrp="1"/>
          </p:cNvSpPr>
          <p:nvPr>
            <p:ph idx="1"/>
          </p:nvPr>
        </p:nvSpPr>
        <p:spPr/>
        <p:txBody>
          <a:bodyPr/>
          <a:lstStyle/>
          <a:p>
            <a:pPr marL="914400" lvl="2" indent="0">
              <a:buNone/>
            </a:pPr>
            <a:endParaRPr lang="en-US" dirty="0" smtClean="0">
              <a:effectLst/>
            </a:endParaRPr>
          </a:p>
          <a:p>
            <a:pPr lvl="2"/>
            <a:r>
              <a:rPr lang="en-US" b="1" dirty="0" smtClean="0">
                <a:effectLst>
                  <a:outerShdw blurRad="38100" dist="38100" dir="2700000" algn="tl">
                    <a:srgbClr val="000000">
                      <a:alpha val="43137"/>
                    </a:srgbClr>
                  </a:outerShdw>
                </a:effectLst>
              </a:rPr>
              <a:t>Information </a:t>
            </a:r>
            <a:r>
              <a:rPr lang="en-US" b="1" dirty="0">
                <a:effectLst>
                  <a:outerShdw blurRad="38100" dist="38100" dir="2700000" algn="tl">
                    <a:srgbClr val="000000">
                      <a:alpha val="43137"/>
                    </a:srgbClr>
                  </a:outerShdw>
                </a:effectLst>
              </a:rPr>
              <a:t>overload</a:t>
            </a:r>
            <a:endParaRPr lang="en-US" sz="2800" b="1" dirty="0">
              <a:effectLst>
                <a:outerShdw blurRad="38100" dist="38100" dir="2700000" algn="tl">
                  <a:srgbClr val="000000">
                    <a:alpha val="43137"/>
                  </a:srgbClr>
                </a:outerShdw>
              </a:effectLst>
            </a:endParaRPr>
          </a:p>
          <a:p>
            <a:pPr lvl="2"/>
            <a:r>
              <a:rPr lang="en-US" b="1" dirty="0">
                <a:effectLst>
                  <a:outerShdw blurRad="38100" dist="38100" dir="2700000" algn="tl">
                    <a:srgbClr val="000000">
                      <a:alpha val="43137"/>
                    </a:srgbClr>
                  </a:outerShdw>
                </a:effectLst>
              </a:rPr>
              <a:t>Prisoner custody and care/lock up – Dark stations</a:t>
            </a:r>
            <a:endParaRPr lang="en-US" sz="2800" b="1" dirty="0">
              <a:effectLst>
                <a:outerShdw blurRad="38100" dist="38100" dir="2700000" algn="tl">
                  <a:srgbClr val="000000">
                    <a:alpha val="43137"/>
                  </a:srgbClr>
                </a:outerShdw>
              </a:effectLst>
            </a:endParaRPr>
          </a:p>
          <a:p>
            <a:pPr lvl="2"/>
            <a:r>
              <a:rPr lang="en-US" b="1" dirty="0">
                <a:effectLst>
                  <a:outerShdw blurRad="38100" dist="38100" dir="2700000" algn="tl">
                    <a:srgbClr val="000000">
                      <a:alpha val="43137"/>
                    </a:srgbClr>
                  </a:outerShdw>
                </a:effectLst>
              </a:rPr>
              <a:t>Loss of dispatcher at window of police station</a:t>
            </a:r>
            <a:endParaRPr lang="en-US" sz="2800" b="1" dirty="0">
              <a:effectLst>
                <a:outerShdw blurRad="38100" dist="38100" dir="2700000" algn="tl">
                  <a:srgbClr val="000000">
                    <a:alpha val="43137"/>
                  </a:srgbClr>
                </a:outerShdw>
              </a:effectLst>
            </a:endParaRPr>
          </a:p>
          <a:p>
            <a:pPr lvl="2"/>
            <a:r>
              <a:rPr lang="en-US" b="1" dirty="0">
                <a:effectLst>
                  <a:outerShdw blurRad="38100" dist="38100" dir="2700000" algn="tl">
                    <a:srgbClr val="000000">
                      <a:alpha val="43137"/>
                    </a:srgbClr>
                  </a:outerShdw>
                </a:effectLst>
              </a:rPr>
              <a:t>Less community oriented</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4194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Interview Results</a:t>
            </a:r>
            <a:br>
              <a:rPr lang="en-US" sz="4000" dirty="0"/>
            </a:br>
            <a:r>
              <a:rPr lang="en-US" sz="4000" dirty="0" smtClean="0"/>
              <a:t>Important to Successful Integration</a:t>
            </a:r>
            <a:endParaRPr lang="en-US" sz="4000" dirty="0"/>
          </a:p>
        </p:txBody>
      </p:sp>
      <p:sp>
        <p:nvSpPr>
          <p:cNvPr id="3" name="Content Placeholder 2"/>
          <p:cNvSpPr>
            <a:spLocks noGrp="1"/>
          </p:cNvSpPr>
          <p:nvPr>
            <p:ph idx="1"/>
          </p:nvPr>
        </p:nvSpPr>
        <p:spPr>
          <a:xfrm>
            <a:off x="533400" y="2332037"/>
            <a:ext cx="8229600" cy="4525963"/>
          </a:xfrm>
        </p:spPr>
        <p:txBody>
          <a:bodyPr/>
          <a:lstStyle/>
          <a:p>
            <a:pPr lvl="2"/>
            <a:r>
              <a:rPr lang="en-US" b="1" dirty="0">
                <a:effectLst>
                  <a:outerShdw blurRad="38100" dist="38100" dir="2700000" algn="tl">
                    <a:srgbClr val="000000">
                      <a:alpha val="43137"/>
                    </a:srgbClr>
                  </a:outerShdw>
                </a:effectLst>
              </a:rPr>
              <a:t>All towns to benefit equally</a:t>
            </a:r>
          </a:p>
          <a:p>
            <a:pPr lvl="2"/>
            <a:r>
              <a:rPr lang="en-US" b="1" dirty="0">
                <a:effectLst>
                  <a:outerShdw blurRad="38100" dist="38100" dir="2700000" algn="tl">
                    <a:srgbClr val="000000">
                      <a:alpha val="43137"/>
                    </a:srgbClr>
                  </a:outerShdw>
                </a:effectLst>
              </a:rPr>
              <a:t>RECC to be located at a neutral site</a:t>
            </a:r>
          </a:p>
          <a:p>
            <a:pPr lvl="2"/>
            <a:r>
              <a:rPr lang="en-US" b="1" dirty="0">
                <a:effectLst>
                  <a:outerShdw blurRad="38100" dist="38100" dir="2700000" algn="tl">
                    <a:srgbClr val="000000">
                      <a:alpha val="43137"/>
                    </a:srgbClr>
                  </a:outerShdw>
                </a:effectLst>
              </a:rPr>
              <a:t>Chiefs will need administrative support to replace services that dispatchers had been providing</a:t>
            </a:r>
          </a:p>
          <a:p>
            <a:pPr lvl="2"/>
            <a:r>
              <a:rPr lang="en-US" b="1" dirty="0">
                <a:effectLst>
                  <a:outerShdw blurRad="38100" dist="38100" dir="2700000" algn="tl">
                    <a:srgbClr val="000000">
                      <a:alpha val="43137"/>
                    </a:srgbClr>
                  </a:outerShdw>
                </a:effectLst>
              </a:rPr>
              <a:t>Provide for transparency</a:t>
            </a:r>
          </a:p>
          <a:p>
            <a:pPr lvl="2"/>
            <a:r>
              <a:rPr lang="en-US" b="1" dirty="0">
                <a:effectLst>
                  <a:outerShdw blurRad="38100" dist="38100" dir="2700000" algn="tl">
                    <a:srgbClr val="000000">
                      <a:alpha val="43137"/>
                    </a:srgbClr>
                  </a:outerShdw>
                </a:effectLst>
              </a:rPr>
              <a:t>Do not lay off current dispatchers</a:t>
            </a:r>
          </a:p>
          <a:p>
            <a:pPr lvl="2"/>
            <a:r>
              <a:rPr lang="en-US" b="1" dirty="0">
                <a:effectLst>
                  <a:outerShdw blurRad="38100" dist="38100" dir="2700000" algn="tl">
                    <a:srgbClr val="000000">
                      <a:alpha val="43137"/>
                    </a:srgbClr>
                  </a:outerShdw>
                </a:effectLst>
              </a:rPr>
              <a:t>Meet with community dispatchers</a:t>
            </a:r>
          </a:p>
          <a:p>
            <a:pPr lvl="2"/>
            <a:r>
              <a:rPr lang="en-US" b="1" dirty="0">
                <a:effectLst>
                  <a:outerShdw blurRad="38100" dist="38100" dir="2700000" algn="tl">
                    <a:srgbClr val="000000">
                      <a:alpha val="43137"/>
                    </a:srgbClr>
                  </a:outerShdw>
                </a:effectLst>
              </a:rPr>
              <a:t>Involve dispatchers in the transition process</a:t>
            </a:r>
          </a:p>
          <a:p>
            <a:pPr lvl="2"/>
            <a:endParaRPr lang="en-US" sz="1800" dirty="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2129964173"/>
      </p:ext>
    </p:extLst>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8581</TotalTime>
  <Words>1351</Words>
  <Application>Microsoft Office PowerPoint</Application>
  <PresentationFormat>On-screen Show (4:3)</PresentationFormat>
  <Paragraphs>264</Paragraphs>
  <Slides>29</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5" baseType="lpstr">
      <vt:lpstr>Arial</vt:lpstr>
      <vt:lpstr>Garamond</vt:lpstr>
      <vt:lpstr>Times New Roman</vt:lpstr>
      <vt:lpstr>Wingdings</vt:lpstr>
      <vt:lpstr>Stream</vt:lpstr>
      <vt:lpstr>Document</vt:lpstr>
      <vt:lpstr> CTC, Inc. </vt:lpstr>
      <vt:lpstr>Agenda</vt:lpstr>
      <vt:lpstr>Study Mission</vt:lpstr>
      <vt:lpstr>Methodology</vt:lpstr>
      <vt:lpstr>Tasks</vt:lpstr>
      <vt:lpstr>Vision</vt:lpstr>
      <vt:lpstr>Interview Results Strengths/Potential Benefits</vt:lpstr>
      <vt:lpstr>Interview Results Concerns</vt:lpstr>
      <vt:lpstr>Interview Results Important to Successful Integration</vt:lpstr>
      <vt:lpstr>Interview Results Important to Successful Integration</vt:lpstr>
      <vt:lpstr>Findings</vt:lpstr>
      <vt:lpstr>Regional Emergency Communications Dispatch District</vt:lpstr>
      <vt:lpstr>Potential Site – Woodward School</vt:lpstr>
      <vt:lpstr>Community Distribution Cost Sharing</vt:lpstr>
      <vt:lpstr>Community Recurring Cost Analysis</vt:lpstr>
      <vt:lpstr>Community Cost Savings Summary</vt:lpstr>
      <vt:lpstr>State 911 Department Grant Funding Recurring Costs</vt:lpstr>
      <vt:lpstr>Changes within Emergency Communications</vt:lpstr>
      <vt:lpstr>State 911 Department  Role</vt:lpstr>
      <vt:lpstr>Recommendations</vt:lpstr>
      <vt:lpstr>Recommendations</vt:lpstr>
      <vt:lpstr>Recommendations</vt:lpstr>
      <vt:lpstr>Recommendations</vt:lpstr>
      <vt:lpstr>Recommendations</vt:lpstr>
      <vt:lpstr>Recommendations</vt:lpstr>
      <vt:lpstr>Benefits to the Communities  </vt:lpstr>
      <vt:lpstr>Benefits to Communities</vt:lpstr>
      <vt:lpstr>Other Information Provided</vt:lpstr>
      <vt:lpstr>Next Steps</vt:lpstr>
    </vt:vector>
  </TitlesOfParts>
  <Company>CTC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Donna Andrews</dc:creator>
  <cp:lastModifiedBy>tkennedy@ctc.org</cp:lastModifiedBy>
  <cp:revision>375</cp:revision>
  <cp:lastPrinted>2015-03-03T15:36:11Z</cp:lastPrinted>
  <dcterms:created xsi:type="dcterms:W3CDTF">2007-03-26T18:51:37Z</dcterms:created>
  <dcterms:modified xsi:type="dcterms:W3CDTF">2017-04-03T16:47:34Z</dcterms:modified>
</cp:coreProperties>
</file>